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2" r:id="rId1"/>
  </p:sldMasterIdLst>
  <p:notesMasterIdLst>
    <p:notesMasterId r:id="rId28"/>
  </p:notesMasterIdLst>
  <p:sldIdLst>
    <p:sldId id="256" r:id="rId2"/>
    <p:sldId id="270" r:id="rId3"/>
    <p:sldId id="257" r:id="rId4"/>
    <p:sldId id="278" r:id="rId5"/>
    <p:sldId id="301" r:id="rId6"/>
    <p:sldId id="302" r:id="rId7"/>
    <p:sldId id="281" r:id="rId8"/>
    <p:sldId id="282" r:id="rId9"/>
    <p:sldId id="284" r:id="rId10"/>
    <p:sldId id="285" r:id="rId11"/>
    <p:sldId id="283" r:id="rId12"/>
    <p:sldId id="287" r:id="rId13"/>
    <p:sldId id="303" r:id="rId14"/>
    <p:sldId id="289" r:id="rId15"/>
    <p:sldId id="286" r:id="rId16"/>
    <p:sldId id="291" r:id="rId17"/>
    <p:sldId id="292" r:id="rId18"/>
    <p:sldId id="293" r:id="rId19"/>
    <p:sldId id="294" r:id="rId20"/>
    <p:sldId id="295" r:id="rId21"/>
    <p:sldId id="296" r:id="rId22"/>
    <p:sldId id="297" r:id="rId23"/>
    <p:sldId id="298" r:id="rId24"/>
    <p:sldId id="299" r:id="rId25"/>
    <p:sldId id="280" r:id="rId26"/>
    <p:sldId id="279" r:id="rId2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92"/>
    <p:restoredTop sz="96317"/>
  </p:normalViewPr>
  <p:slideViewPr>
    <p:cSldViewPr snapToGrid="0" snapToObjects="1">
      <p:cViewPr varScale="1">
        <p:scale>
          <a:sx n="123" d="100"/>
          <a:sy n="123" d="100"/>
        </p:scale>
        <p:origin x="1344" y="184"/>
      </p:cViewPr>
      <p:guideLst>
        <p:guide orient="horz" pos="2160"/>
        <p:guide pos="2880"/>
      </p:guideLst>
    </p:cSldViewPr>
  </p:slideViewPr>
  <p:notesTextViewPr>
    <p:cViewPr>
      <p:scale>
        <a:sx n="100" d="100"/>
        <a:sy n="100" d="100"/>
      </p:scale>
      <p:origin x="0" y="0"/>
    </p:cViewPr>
  </p:notesTextViewPr>
  <p:sorterViewPr>
    <p:cViewPr>
      <p:scale>
        <a:sx n="65" d="100"/>
        <a:sy n="6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091C2D6C-4012-E844-B830-22E20128248C}" type="datetimeFigureOut">
              <a:rPr lang="en-US" smtClean="0"/>
              <a:t>9/27/23</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55D9F453-B3CB-B14E-9B05-F5943DAD3482}" type="slidenum">
              <a:rPr lang="en-US" smtClean="0"/>
              <a:t>‹#›</a:t>
            </a:fld>
            <a:endParaRPr lang="en-US" dirty="0"/>
          </a:p>
        </p:txBody>
      </p:sp>
    </p:spTree>
    <p:extLst>
      <p:ext uri="{BB962C8B-B14F-4D97-AF65-F5344CB8AC3E}">
        <p14:creationId xmlns:p14="http://schemas.microsoft.com/office/powerpoint/2010/main" val="407910874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1B573-0976-C277-8B13-8C7AE6E68925}"/>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2868D38-6031-D46C-A92B-6E041EFE12A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E0D076B-BD7D-CD16-D173-E2A87B5C6932}"/>
              </a:ext>
            </a:extLst>
          </p:cNvPr>
          <p:cNvSpPr>
            <a:spLocks noGrp="1"/>
          </p:cNvSpPr>
          <p:nvPr>
            <p:ph type="dt" sz="half" idx="10"/>
          </p:nvPr>
        </p:nvSpPr>
        <p:spPr/>
        <p:txBody>
          <a:bodyPr/>
          <a:lstStyle/>
          <a:p>
            <a:fld id="{8A9548D8-691C-8A49-99DA-17FAE418F4EB}" type="datetime1">
              <a:rPr lang="en-US" smtClean="0"/>
              <a:t>9/27/23</a:t>
            </a:fld>
            <a:endParaRPr lang="en-US" dirty="0"/>
          </a:p>
        </p:txBody>
      </p:sp>
      <p:sp>
        <p:nvSpPr>
          <p:cNvPr id="5" name="Footer Placeholder 4">
            <a:extLst>
              <a:ext uri="{FF2B5EF4-FFF2-40B4-BE49-F238E27FC236}">
                <a16:creationId xmlns:a16="http://schemas.microsoft.com/office/drawing/2014/main" id="{3EF25696-E6C9-02F3-D6F2-D5DBA340C90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368E5D4-9389-8E3D-8CEA-7E0D27B2E6BB}"/>
              </a:ext>
            </a:extLst>
          </p:cNvPr>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3323766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1CCDB-AFAC-9075-EB38-587548D495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977035-EA12-ADE1-2012-A81DFC0D13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F086FE-3D4E-1245-C855-C2503E20566B}"/>
              </a:ext>
            </a:extLst>
          </p:cNvPr>
          <p:cNvSpPr>
            <a:spLocks noGrp="1"/>
          </p:cNvSpPr>
          <p:nvPr>
            <p:ph type="dt" sz="half" idx="10"/>
          </p:nvPr>
        </p:nvSpPr>
        <p:spPr/>
        <p:txBody>
          <a:bodyPr/>
          <a:lstStyle/>
          <a:p>
            <a:fld id="{F4F68B39-C7D9-AE40-BB7E-A3A920F6307C}" type="datetime1">
              <a:rPr lang="en-US" smtClean="0"/>
              <a:t>9/27/23</a:t>
            </a:fld>
            <a:endParaRPr lang="en-US" dirty="0"/>
          </a:p>
        </p:txBody>
      </p:sp>
      <p:sp>
        <p:nvSpPr>
          <p:cNvPr id="5" name="Footer Placeholder 4">
            <a:extLst>
              <a:ext uri="{FF2B5EF4-FFF2-40B4-BE49-F238E27FC236}">
                <a16:creationId xmlns:a16="http://schemas.microsoft.com/office/drawing/2014/main" id="{1C4901FB-A996-0718-C3A0-2A57079B05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078A5A9-FA6B-9297-96E4-BE782D1914C8}"/>
              </a:ext>
            </a:extLst>
          </p:cNvPr>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2078786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5C93F2-0ABD-0456-A8D6-D6AC66EE692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6A175B-E943-3D0F-22BB-EE4FFFEFB24E}"/>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69C09-CF20-09BA-FE13-BDC66F39233D}"/>
              </a:ext>
            </a:extLst>
          </p:cNvPr>
          <p:cNvSpPr>
            <a:spLocks noGrp="1"/>
          </p:cNvSpPr>
          <p:nvPr>
            <p:ph type="dt" sz="half" idx="10"/>
          </p:nvPr>
        </p:nvSpPr>
        <p:spPr/>
        <p:txBody>
          <a:bodyPr/>
          <a:lstStyle/>
          <a:p>
            <a:fld id="{D15F1DFA-6095-9D48-95FA-AC841B0B73AF}" type="datetime1">
              <a:rPr lang="en-US" smtClean="0"/>
              <a:t>9/27/23</a:t>
            </a:fld>
            <a:endParaRPr lang="en-US" dirty="0"/>
          </a:p>
        </p:txBody>
      </p:sp>
      <p:sp>
        <p:nvSpPr>
          <p:cNvPr id="5" name="Footer Placeholder 4">
            <a:extLst>
              <a:ext uri="{FF2B5EF4-FFF2-40B4-BE49-F238E27FC236}">
                <a16:creationId xmlns:a16="http://schemas.microsoft.com/office/drawing/2014/main" id="{0EB84CB0-DB1F-5EEC-EB46-735D667D06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DB1841A-20C7-A4CA-1C8B-FB5EB9BB1E85}"/>
              </a:ext>
            </a:extLst>
          </p:cNvPr>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2687876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D3515-6CAC-0E86-7B27-52E2533A9F99}"/>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7E7601E4-7689-84D2-E248-86DF9F433E59}"/>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4631BDA-652E-EA7E-9076-240F43FB2104}"/>
              </a:ext>
            </a:extLst>
          </p:cNvPr>
          <p:cNvSpPr>
            <a:spLocks noGrp="1"/>
          </p:cNvSpPr>
          <p:nvPr>
            <p:ph type="dt" sz="half" idx="10"/>
          </p:nvPr>
        </p:nvSpPr>
        <p:spPr/>
        <p:txBody>
          <a:bodyPr/>
          <a:lstStyle/>
          <a:p>
            <a:fld id="{415A7547-A929-514A-933E-75DAB084E78D}" type="datetime1">
              <a:rPr lang="en-US" smtClean="0"/>
              <a:t>9/27/23</a:t>
            </a:fld>
            <a:endParaRPr lang="en-US" dirty="0"/>
          </a:p>
        </p:txBody>
      </p:sp>
      <p:sp>
        <p:nvSpPr>
          <p:cNvPr id="5" name="Footer Placeholder 4">
            <a:extLst>
              <a:ext uri="{FF2B5EF4-FFF2-40B4-BE49-F238E27FC236}">
                <a16:creationId xmlns:a16="http://schemas.microsoft.com/office/drawing/2014/main" id="{8AB189F6-366C-03AF-1ADF-834546F5A0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7194934-F965-4B92-11C4-FA41ACB612EB}"/>
              </a:ext>
            </a:extLst>
          </p:cNvPr>
          <p:cNvSpPr>
            <a:spLocks noGrp="1"/>
          </p:cNvSpPr>
          <p:nvPr>
            <p:ph type="sldNum" sz="quarter" idx="12"/>
          </p:nvPr>
        </p:nvSpPr>
        <p:spPr>
          <a:xfrm>
            <a:off x="6926301" y="6356350"/>
            <a:ext cx="2057400" cy="365125"/>
          </a:xfrm>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4136618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CFC7E-621E-B5DC-6498-57ADF938C25E}"/>
              </a:ext>
            </a:extLst>
          </p:cNvPr>
          <p:cNvSpPr>
            <a:spLocks noGrp="1"/>
          </p:cNvSpPr>
          <p:nvPr>
            <p:ph type="title"/>
          </p:nvPr>
        </p:nvSpPr>
        <p:spPr>
          <a:xfrm>
            <a:off x="623887" y="1709738"/>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33E2A5C-B6FC-D360-B861-0B9BAFE1E19A}"/>
              </a:ext>
            </a:extLst>
          </p:cNvPr>
          <p:cNvSpPr>
            <a:spLocks noGrp="1"/>
          </p:cNvSpPr>
          <p:nvPr>
            <p:ph type="body" idx="1"/>
          </p:nvPr>
        </p:nvSpPr>
        <p:spPr>
          <a:xfrm>
            <a:off x="623887"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1C4014-2C09-7EFA-CAB8-E76EB9D1CF45}"/>
              </a:ext>
            </a:extLst>
          </p:cNvPr>
          <p:cNvSpPr>
            <a:spLocks noGrp="1"/>
          </p:cNvSpPr>
          <p:nvPr>
            <p:ph type="dt" sz="half" idx="10"/>
          </p:nvPr>
        </p:nvSpPr>
        <p:spPr/>
        <p:txBody>
          <a:bodyPr/>
          <a:lstStyle/>
          <a:p>
            <a:fld id="{942A97A7-8EC0-4846-B1AE-985CA8705577}" type="datetime1">
              <a:rPr lang="en-US" smtClean="0"/>
              <a:t>9/27/23</a:t>
            </a:fld>
            <a:endParaRPr lang="en-US" dirty="0"/>
          </a:p>
        </p:txBody>
      </p:sp>
      <p:sp>
        <p:nvSpPr>
          <p:cNvPr id="5" name="Footer Placeholder 4">
            <a:extLst>
              <a:ext uri="{FF2B5EF4-FFF2-40B4-BE49-F238E27FC236}">
                <a16:creationId xmlns:a16="http://schemas.microsoft.com/office/drawing/2014/main" id="{78532E30-23F8-400E-88FB-6E114BBA61A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3046250-1330-6E77-0EA2-99A83F09A8C7}"/>
              </a:ext>
            </a:extLst>
          </p:cNvPr>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2428341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07D30-A0B3-DBD8-4C50-D2250B5811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02EE9B-A7CD-2448-D9CC-F3280BD70730}"/>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47C637-5E8D-36EF-D988-ED1BEC3594CA}"/>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69C370-EAB1-A906-D687-4D758215393B}"/>
              </a:ext>
            </a:extLst>
          </p:cNvPr>
          <p:cNvSpPr>
            <a:spLocks noGrp="1"/>
          </p:cNvSpPr>
          <p:nvPr>
            <p:ph type="dt" sz="half" idx="10"/>
          </p:nvPr>
        </p:nvSpPr>
        <p:spPr/>
        <p:txBody>
          <a:bodyPr/>
          <a:lstStyle/>
          <a:p>
            <a:fld id="{C6064CB1-F393-5344-B9B2-01EAC8DB717D}" type="datetime1">
              <a:rPr lang="en-US" smtClean="0"/>
              <a:t>9/27/23</a:t>
            </a:fld>
            <a:endParaRPr lang="en-US" dirty="0"/>
          </a:p>
        </p:txBody>
      </p:sp>
      <p:sp>
        <p:nvSpPr>
          <p:cNvPr id="6" name="Footer Placeholder 5">
            <a:extLst>
              <a:ext uri="{FF2B5EF4-FFF2-40B4-BE49-F238E27FC236}">
                <a16:creationId xmlns:a16="http://schemas.microsoft.com/office/drawing/2014/main" id="{C42E0EAC-1444-57DC-B609-F662016CD61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FF512C6-7B5E-D503-677A-34F3BE8EF4EB}"/>
              </a:ext>
            </a:extLst>
          </p:cNvPr>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3238837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2CB77-8EC1-215A-9FAA-E4E7243E804F}"/>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6DF4B-99D0-A294-DEA5-D04D1752ED1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5B34733-562C-D36E-28DA-84DACC1809B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44C14E-73A9-495C-BFA1-2196F368C19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9CF1A3C-46CB-0425-9DC0-A34A4FD3681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1B0168-6923-0E14-16BA-BF13BC6E5209}"/>
              </a:ext>
            </a:extLst>
          </p:cNvPr>
          <p:cNvSpPr>
            <a:spLocks noGrp="1"/>
          </p:cNvSpPr>
          <p:nvPr>
            <p:ph type="dt" sz="half" idx="10"/>
          </p:nvPr>
        </p:nvSpPr>
        <p:spPr/>
        <p:txBody>
          <a:bodyPr/>
          <a:lstStyle/>
          <a:p>
            <a:fld id="{C7F5958F-D8D6-7046-997F-2B88C7EEB1E3}" type="datetime1">
              <a:rPr lang="en-US" smtClean="0"/>
              <a:t>9/27/23</a:t>
            </a:fld>
            <a:endParaRPr lang="en-US" dirty="0"/>
          </a:p>
        </p:txBody>
      </p:sp>
      <p:sp>
        <p:nvSpPr>
          <p:cNvPr id="8" name="Footer Placeholder 7">
            <a:extLst>
              <a:ext uri="{FF2B5EF4-FFF2-40B4-BE49-F238E27FC236}">
                <a16:creationId xmlns:a16="http://schemas.microsoft.com/office/drawing/2014/main" id="{5360EFE3-DD3E-9787-A28D-436F6EDC27E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F51D13E-D584-CAD2-CADA-96AD785AF807}"/>
              </a:ext>
            </a:extLst>
          </p:cNvPr>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929765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AD12-BDD8-8CFC-8552-0811956151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AD7BA9-5062-10B0-57A7-E24724CE89B0}"/>
              </a:ext>
            </a:extLst>
          </p:cNvPr>
          <p:cNvSpPr>
            <a:spLocks noGrp="1"/>
          </p:cNvSpPr>
          <p:nvPr>
            <p:ph type="dt" sz="half" idx="10"/>
          </p:nvPr>
        </p:nvSpPr>
        <p:spPr/>
        <p:txBody>
          <a:bodyPr/>
          <a:lstStyle/>
          <a:p>
            <a:fld id="{5030D27C-62B5-4D42-9F5E-010DA89ADC52}" type="datetime1">
              <a:rPr lang="en-US" smtClean="0"/>
              <a:t>9/27/23</a:t>
            </a:fld>
            <a:endParaRPr lang="en-US" dirty="0"/>
          </a:p>
        </p:txBody>
      </p:sp>
      <p:sp>
        <p:nvSpPr>
          <p:cNvPr id="4" name="Footer Placeholder 3">
            <a:extLst>
              <a:ext uri="{FF2B5EF4-FFF2-40B4-BE49-F238E27FC236}">
                <a16:creationId xmlns:a16="http://schemas.microsoft.com/office/drawing/2014/main" id="{50AAF311-5360-B8A3-08FD-C31CD24F7C9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501619E-1D8E-3896-9B22-B3AFC9290F55}"/>
              </a:ext>
            </a:extLst>
          </p:cNvPr>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2582532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362C29-82C2-7385-5A3D-E37BD1B9DBDC}"/>
              </a:ext>
            </a:extLst>
          </p:cNvPr>
          <p:cNvSpPr>
            <a:spLocks noGrp="1"/>
          </p:cNvSpPr>
          <p:nvPr>
            <p:ph type="dt" sz="half" idx="10"/>
          </p:nvPr>
        </p:nvSpPr>
        <p:spPr/>
        <p:txBody>
          <a:bodyPr/>
          <a:lstStyle/>
          <a:p>
            <a:fld id="{8509394E-770B-2944-9E14-A491BA67D94A}" type="datetime1">
              <a:rPr lang="en-US" smtClean="0"/>
              <a:t>9/27/23</a:t>
            </a:fld>
            <a:endParaRPr lang="en-US" dirty="0"/>
          </a:p>
        </p:txBody>
      </p:sp>
      <p:sp>
        <p:nvSpPr>
          <p:cNvPr id="3" name="Footer Placeholder 2">
            <a:extLst>
              <a:ext uri="{FF2B5EF4-FFF2-40B4-BE49-F238E27FC236}">
                <a16:creationId xmlns:a16="http://schemas.microsoft.com/office/drawing/2014/main" id="{ED13AED7-43A8-65E2-CE01-2E7130B47C2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11B45BE-C52A-E8F3-99CA-09A178DA0C7F}"/>
              </a:ext>
            </a:extLst>
          </p:cNvPr>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2399783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312B7-EBA2-E3B4-FE09-1083F3745FB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B8CF372-7517-339D-1BC2-DEC19AD064F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4E7F20-A0F2-D4A7-A55B-988865AA7EC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5FCAF18-61FA-053D-FBE9-03FFE6CAF6CD}"/>
              </a:ext>
            </a:extLst>
          </p:cNvPr>
          <p:cNvSpPr>
            <a:spLocks noGrp="1"/>
          </p:cNvSpPr>
          <p:nvPr>
            <p:ph type="dt" sz="half" idx="10"/>
          </p:nvPr>
        </p:nvSpPr>
        <p:spPr/>
        <p:txBody>
          <a:bodyPr/>
          <a:lstStyle/>
          <a:p>
            <a:fld id="{59730715-805E-BC4F-AC79-30D16F00FD9D}" type="datetime1">
              <a:rPr lang="en-US" smtClean="0"/>
              <a:t>9/27/23</a:t>
            </a:fld>
            <a:endParaRPr lang="en-US" dirty="0"/>
          </a:p>
        </p:txBody>
      </p:sp>
      <p:sp>
        <p:nvSpPr>
          <p:cNvPr id="6" name="Footer Placeholder 5">
            <a:extLst>
              <a:ext uri="{FF2B5EF4-FFF2-40B4-BE49-F238E27FC236}">
                <a16:creationId xmlns:a16="http://schemas.microsoft.com/office/drawing/2014/main" id="{C09AE9C5-7750-9F10-8185-7649D2572E1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1AAC281-3DB9-CCAF-7E0E-8E468E831262}"/>
              </a:ext>
            </a:extLst>
          </p:cNvPr>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1783703392"/>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6EADE-04E3-4556-DAEC-C537A695326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58E6D1D-DD06-362A-442A-5E9CD20E2BC6}"/>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39D5CC43-81E1-E806-6A33-A912C1B19FA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556F943-FA31-593A-DCED-5D474E3C9DA3}"/>
              </a:ext>
            </a:extLst>
          </p:cNvPr>
          <p:cNvSpPr>
            <a:spLocks noGrp="1"/>
          </p:cNvSpPr>
          <p:nvPr>
            <p:ph type="dt" sz="half" idx="10"/>
          </p:nvPr>
        </p:nvSpPr>
        <p:spPr/>
        <p:txBody>
          <a:bodyPr/>
          <a:lstStyle/>
          <a:p>
            <a:fld id="{BACD6AA1-8C63-8443-98F4-67D888845D64}" type="datetime1">
              <a:rPr lang="en-US" smtClean="0"/>
              <a:t>9/27/23</a:t>
            </a:fld>
            <a:endParaRPr lang="en-US" dirty="0"/>
          </a:p>
        </p:txBody>
      </p:sp>
      <p:sp>
        <p:nvSpPr>
          <p:cNvPr id="6" name="Footer Placeholder 5">
            <a:extLst>
              <a:ext uri="{FF2B5EF4-FFF2-40B4-BE49-F238E27FC236}">
                <a16:creationId xmlns:a16="http://schemas.microsoft.com/office/drawing/2014/main" id="{467A52CA-1F9C-65A7-EAC2-8AA3A7F6509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3DBCC10-8317-EF30-40D3-1A88B370A6B9}"/>
              </a:ext>
            </a:extLst>
          </p:cNvPr>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770083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E8D812-C80E-F23F-EA31-3019D577559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7EA2D3-54A1-5979-8668-5129D1C51A0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3D0AE1-D9E6-457D-6C20-B74155DEDA7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9730715-805E-BC4F-AC79-30D16F00FD9D}" type="datetime1">
              <a:rPr lang="en-US" smtClean="0"/>
              <a:t>9/27/23</a:t>
            </a:fld>
            <a:endParaRPr lang="en-US" dirty="0"/>
          </a:p>
        </p:txBody>
      </p:sp>
      <p:sp>
        <p:nvSpPr>
          <p:cNvPr id="5" name="Footer Placeholder 4">
            <a:extLst>
              <a:ext uri="{FF2B5EF4-FFF2-40B4-BE49-F238E27FC236}">
                <a16:creationId xmlns:a16="http://schemas.microsoft.com/office/drawing/2014/main" id="{54DA8B22-CEFB-DE88-BD82-D7CBF127CE5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67E0EAB-BB5B-B7EB-F273-05668EA5B76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4094957474"/>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ChoosingALandingSite.mov"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JPL12SixMinutesOfTerror.mov"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NASASpiritsTriumph.mp4"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NASARoverCompletesMarsMission.mov"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493_Mars_Express_10_year_highlights_movie.mp4"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PBSPhoenixMarsMissionOntoTheIce.mov" TargetMode="External"/><Relationship Id="rId2" Type="http://schemas.openxmlformats.org/officeDocument/2006/relationships/hyperlink" Target="JPLPhoenixTribute.mp4"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ChallengesOfGettingToMarsInterplanetaryCruise.mp4" TargetMode="External"/><Relationship Id="rId2" Type="http://schemas.openxmlformats.org/officeDocument/2006/relationships/hyperlink" Target="ChallengesOfGettingToMarsTelecommunications.mp4" TargetMode="External"/><Relationship Id="rId1" Type="http://schemas.openxmlformats.org/officeDocument/2006/relationships/slideLayout" Target="../slideLayouts/slideLayout2.xml"/><Relationship Id="rId4" Type="http://schemas.openxmlformats.org/officeDocument/2006/relationships/hyperlink" Target="ChallengesOfGettingtoMarsAerobraking.mp4" TargetMode="External"/></Relationships>
</file>

<file path=ppt/slides/_rels/slide6.xml.rels><?xml version="1.0" encoding="UTF-8" standalone="yes"?>
<Relationships xmlns="http://schemas.openxmlformats.org/package/2006/relationships"><Relationship Id="rId2" Type="http://schemas.openxmlformats.org/officeDocument/2006/relationships/hyperlink" Target="OdysseyFirstInfrared.mp4"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JPLMissionToMarsEp11At15min.mp4"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33938"/>
            <a:ext cx="6858000" cy="2387600"/>
          </a:xfrm>
        </p:spPr>
        <p:txBody>
          <a:bodyPr/>
          <a:lstStyle/>
          <a:p>
            <a:pPr algn="ctr"/>
            <a:r>
              <a:rPr lang="en-US" dirty="0"/>
              <a:t>Mars: Science and Engineering (Week 3)</a:t>
            </a:r>
          </a:p>
        </p:txBody>
      </p:sp>
      <p:sp>
        <p:nvSpPr>
          <p:cNvPr id="3" name="Subtitle 2"/>
          <p:cNvSpPr>
            <a:spLocks noGrp="1"/>
          </p:cNvSpPr>
          <p:nvPr>
            <p:ph type="subTitle" idx="1"/>
          </p:nvPr>
        </p:nvSpPr>
        <p:spPr/>
        <p:txBody>
          <a:bodyPr>
            <a:normAutofit/>
          </a:bodyPr>
          <a:lstStyle/>
          <a:p>
            <a:pPr algn="ctr"/>
            <a:r>
              <a:rPr lang="en-US" dirty="0"/>
              <a:t>Howard Seltman</a:t>
            </a:r>
          </a:p>
          <a:p>
            <a:pPr algn="ctr"/>
            <a:r>
              <a:rPr lang="en-US" dirty="0"/>
              <a:t>CMU Osher</a:t>
            </a:r>
          </a:p>
          <a:p>
            <a:pPr algn="ctr"/>
            <a:r>
              <a:rPr lang="en-US" dirty="0"/>
              <a:t>Fall 2023</a:t>
            </a:r>
          </a:p>
        </p:txBody>
      </p:sp>
    </p:spTree>
    <p:extLst>
      <p:ext uri="{BB962C8B-B14F-4D97-AF65-F5344CB8AC3E}">
        <p14:creationId xmlns:p14="http://schemas.microsoft.com/office/powerpoint/2010/main" val="42978669"/>
      </p:ext>
    </p:extLst>
  </p:cSld>
  <p:clrMapOvr>
    <a:masterClrMapping/>
  </p:clrMapOvr>
  <mc:AlternateContent xmlns:mc="http://schemas.openxmlformats.org/markup-compatibility/2006" xmlns:p14="http://schemas.microsoft.com/office/powerpoint/2010/main">
    <mc:Choice Requires="p14">
      <p:transition spd="slow" p14:dur="2000" advTm="8159"/>
    </mc:Choice>
    <mc:Fallback xmlns="">
      <p:transition spd="slow" advTm="815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36329-4CD7-4315-E81E-297623B6FD77}"/>
              </a:ext>
            </a:extLst>
          </p:cNvPr>
          <p:cNvSpPr>
            <a:spLocks noGrp="1"/>
          </p:cNvSpPr>
          <p:nvPr>
            <p:ph type="title"/>
          </p:nvPr>
        </p:nvSpPr>
        <p:spPr>
          <a:xfrm>
            <a:off x="462455" y="104994"/>
            <a:ext cx="7886700" cy="801522"/>
          </a:xfrm>
        </p:spPr>
        <p:txBody>
          <a:bodyPr/>
          <a:lstStyle/>
          <a:p>
            <a:r>
              <a:rPr lang="en-US"/>
              <a:t>Digression: Choosing a Landing Site</a:t>
            </a:r>
          </a:p>
        </p:txBody>
      </p:sp>
      <p:sp>
        <p:nvSpPr>
          <p:cNvPr id="3" name="Content Placeholder 2">
            <a:extLst>
              <a:ext uri="{FF2B5EF4-FFF2-40B4-BE49-F238E27FC236}">
                <a16:creationId xmlns:a16="http://schemas.microsoft.com/office/drawing/2014/main" id="{FD816AF2-3FCC-6646-2357-19E9E50FDA68}"/>
              </a:ext>
            </a:extLst>
          </p:cNvPr>
          <p:cNvSpPr>
            <a:spLocks noGrp="1"/>
          </p:cNvSpPr>
          <p:nvPr>
            <p:ph idx="1"/>
          </p:nvPr>
        </p:nvSpPr>
        <p:spPr>
          <a:xfrm>
            <a:off x="555077" y="1253331"/>
            <a:ext cx="7886700" cy="4351338"/>
          </a:xfrm>
        </p:spPr>
        <p:txBody>
          <a:bodyPr/>
          <a:lstStyle/>
          <a:p>
            <a:pPr marL="0" indent="0">
              <a:buNone/>
            </a:pPr>
            <a:r>
              <a:rPr lang="en-US">
                <a:hlinkClick r:id="rId2"/>
              </a:rPr>
              <a:t>Choosing A Landing Site (0:59)</a:t>
            </a:r>
            <a:endParaRPr lang="en-US"/>
          </a:p>
        </p:txBody>
      </p:sp>
      <p:sp>
        <p:nvSpPr>
          <p:cNvPr id="4" name="Slide Number Placeholder 3">
            <a:extLst>
              <a:ext uri="{FF2B5EF4-FFF2-40B4-BE49-F238E27FC236}">
                <a16:creationId xmlns:a16="http://schemas.microsoft.com/office/drawing/2014/main" id="{60036930-7B36-26C5-2D88-3B8B1020B337}"/>
              </a:ext>
            </a:extLst>
          </p:cNvPr>
          <p:cNvSpPr>
            <a:spLocks noGrp="1"/>
          </p:cNvSpPr>
          <p:nvPr>
            <p:ph type="sldNum" sz="quarter" idx="12"/>
          </p:nvPr>
        </p:nvSpPr>
        <p:spPr/>
        <p:txBody>
          <a:bodyPr/>
          <a:lstStyle/>
          <a:p>
            <a:fld id="{6E2D2B3B-882E-40F3-A32F-6DD516915044}" type="slidenum">
              <a:rPr lang="en-US" smtClean="0"/>
              <a:pPr/>
              <a:t>10</a:t>
            </a:fld>
            <a:endParaRPr lang="en-US"/>
          </a:p>
        </p:txBody>
      </p:sp>
    </p:spTree>
    <p:extLst>
      <p:ext uri="{BB962C8B-B14F-4D97-AF65-F5344CB8AC3E}">
        <p14:creationId xmlns:p14="http://schemas.microsoft.com/office/powerpoint/2010/main" val="3350207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EBA36-162E-C29B-7884-2DBAFA202499}"/>
              </a:ext>
            </a:extLst>
          </p:cNvPr>
          <p:cNvSpPr>
            <a:spLocks noGrp="1"/>
          </p:cNvSpPr>
          <p:nvPr>
            <p:ph type="title"/>
          </p:nvPr>
        </p:nvSpPr>
        <p:spPr>
          <a:xfrm>
            <a:off x="628650" y="0"/>
            <a:ext cx="7727074" cy="864584"/>
          </a:xfrm>
        </p:spPr>
        <p:txBody>
          <a:bodyPr/>
          <a:lstStyle/>
          <a:p>
            <a:r>
              <a:rPr lang="en-US"/>
              <a:t>MER landing sites</a:t>
            </a:r>
          </a:p>
        </p:txBody>
      </p:sp>
      <p:sp>
        <p:nvSpPr>
          <p:cNvPr id="3" name="Content Placeholder 2">
            <a:extLst>
              <a:ext uri="{FF2B5EF4-FFF2-40B4-BE49-F238E27FC236}">
                <a16:creationId xmlns:a16="http://schemas.microsoft.com/office/drawing/2014/main" id="{F311B993-2045-0B4F-71F7-74616A906B24}"/>
              </a:ext>
            </a:extLst>
          </p:cNvPr>
          <p:cNvSpPr>
            <a:spLocks noGrp="1"/>
          </p:cNvSpPr>
          <p:nvPr>
            <p:ph idx="1"/>
          </p:nvPr>
        </p:nvSpPr>
        <p:spPr>
          <a:xfrm>
            <a:off x="628650" y="795359"/>
            <a:ext cx="7886700" cy="1450427"/>
          </a:xfrm>
        </p:spPr>
        <p:txBody>
          <a:bodyPr/>
          <a:lstStyle/>
          <a:p>
            <a:r>
              <a:rPr lang="en-US" dirty="0"/>
              <a:t>Spirit (MER-A) proposed landing site: Gusev Crater, possible former lake in giant impact crater</a:t>
            </a:r>
          </a:p>
          <a:p>
            <a:r>
              <a:rPr lang="en-US" dirty="0"/>
              <a:t>Opportunity (MER-B) proposed landing site: Meridiani Planum, where mineral deposits suggest wet past</a:t>
            </a:r>
          </a:p>
        </p:txBody>
      </p:sp>
      <p:sp>
        <p:nvSpPr>
          <p:cNvPr id="4" name="Slide Number Placeholder 3">
            <a:extLst>
              <a:ext uri="{FF2B5EF4-FFF2-40B4-BE49-F238E27FC236}">
                <a16:creationId xmlns:a16="http://schemas.microsoft.com/office/drawing/2014/main" id="{FA236662-CA10-B5A4-2A17-CE2FDC083D23}"/>
              </a:ext>
            </a:extLst>
          </p:cNvPr>
          <p:cNvSpPr>
            <a:spLocks noGrp="1"/>
          </p:cNvSpPr>
          <p:nvPr>
            <p:ph type="sldNum" sz="quarter" idx="12"/>
          </p:nvPr>
        </p:nvSpPr>
        <p:spPr/>
        <p:txBody>
          <a:bodyPr/>
          <a:lstStyle/>
          <a:p>
            <a:fld id="{6E2D2B3B-882E-40F3-A32F-6DD516915044}" type="slidenum">
              <a:rPr lang="en-US" smtClean="0"/>
              <a:pPr/>
              <a:t>11</a:t>
            </a:fld>
            <a:endParaRPr lang="en-US"/>
          </a:p>
        </p:txBody>
      </p:sp>
      <p:pic>
        <p:nvPicPr>
          <p:cNvPr id="6" name="Picture 5" descr="A close-up of a planet&#10;&#10;Description automatically generated">
            <a:extLst>
              <a:ext uri="{FF2B5EF4-FFF2-40B4-BE49-F238E27FC236}">
                <a16:creationId xmlns:a16="http://schemas.microsoft.com/office/drawing/2014/main" id="{38405950-6A12-51AD-1993-A73FA92413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957" y="2176560"/>
            <a:ext cx="6496351" cy="4654248"/>
          </a:xfrm>
          <a:prstGeom prst="rect">
            <a:avLst/>
          </a:prstGeom>
        </p:spPr>
      </p:pic>
    </p:spTree>
    <p:extLst>
      <p:ext uri="{BB962C8B-B14F-4D97-AF65-F5344CB8AC3E}">
        <p14:creationId xmlns:p14="http://schemas.microsoft.com/office/powerpoint/2010/main" val="3235610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40751-B013-308A-137D-D6F071D2985B}"/>
              </a:ext>
            </a:extLst>
          </p:cNvPr>
          <p:cNvSpPr>
            <a:spLocks noGrp="1"/>
          </p:cNvSpPr>
          <p:nvPr>
            <p:ph type="title"/>
          </p:nvPr>
        </p:nvSpPr>
        <p:spPr>
          <a:xfrm>
            <a:off x="515007" y="136525"/>
            <a:ext cx="8000343" cy="830427"/>
          </a:xfrm>
        </p:spPr>
        <p:txBody>
          <a:bodyPr>
            <a:normAutofit/>
          </a:bodyPr>
          <a:lstStyle/>
          <a:p>
            <a:r>
              <a:rPr lang="en-US" dirty="0"/>
              <a:t>Spirit’s ”Six Minutes of Terror” (Jan. 3, 2004)</a:t>
            </a:r>
          </a:p>
        </p:txBody>
      </p:sp>
      <p:sp>
        <p:nvSpPr>
          <p:cNvPr id="3" name="Content Placeholder 2">
            <a:extLst>
              <a:ext uri="{FF2B5EF4-FFF2-40B4-BE49-F238E27FC236}">
                <a16:creationId xmlns:a16="http://schemas.microsoft.com/office/drawing/2014/main" id="{2DB11229-0061-CFD8-5342-4289ABA4E5B1}"/>
              </a:ext>
            </a:extLst>
          </p:cNvPr>
          <p:cNvSpPr>
            <a:spLocks noGrp="1"/>
          </p:cNvSpPr>
          <p:nvPr>
            <p:ph idx="1"/>
          </p:nvPr>
        </p:nvSpPr>
        <p:spPr>
          <a:xfrm>
            <a:off x="628650" y="966952"/>
            <a:ext cx="7886700" cy="5210011"/>
          </a:xfrm>
        </p:spPr>
        <p:txBody>
          <a:bodyPr/>
          <a:lstStyle/>
          <a:p>
            <a:r>
              <a:rPr lang="en-US" dirty="0">
                <a:hlinkClick r:id="rId2"/>
              </a:rPr>
              <a:t>Spirit Six Minutes of Terror (5:59)</a:t>
            </a:r>
            <a:endParaRPr lang="en-US" dirty="0"/>
          </a:p>
          <a:p>
            <a:endParaRPr lang="en-US" dirty="0"/>
          </a:p>
          <a:p>
            <a:r>
              <a:rPr lang="en-US" dirty="0"/>
              <a:t>Opportunity landing (at higher altitude) also successful after adjustments made based on Spirit descent data</a:t>
            </a:r>
          </a:p>
        </p:txBody>
      </p:sp>
      <p:sp>
        <p:nvSpPr>
          <p:cNvPr id="4" name="Slide Number Placeholder 3">
            <a:extLst>
              <a:ext uri="{FF2B5EF4-FFF2-40B4-BE49-F238E27FC236}">
                <a16:creationId xmlns:a16="http://schemas.microsoft.com/office/drawing/2014/main" id="{E58A6F07-4F34-D9B6-2A82-DF1B78E19AD4}"/>
              </a:ext>
            </a:extLst>
          </p:cNvPr>
          <p:cNvSpPr>
            <a:spLocks noGrp="1"/>
          </p:cNvSpPr>
          <p:nvPr>
            <p:ph type="sldNum" sz="quarter" idx="12"/>
          </p:nvPr>
        </p:nvSpPr>
        <p:spPr/>
        <p:txBody>
          <a:bodyPr/>
          <a:lstStyle/>
          <a:p>
            <a:fld id="{6E2D2B3B-882E-40F3-A32F-6DD516915044}" type="slidenum">
              <a:rPr lang="en-US" smtClean="0"/>
              <a:pPr/>
              <a:t>12</a:t>
            </a:fld>
            <a:endParaRPr lang="en-US"/>
          </a:p>
        </p:txBody>
      </p:sp>
      <p:pic>
        <p:nvPicPr>
          <p:cNvPr id="6" name="Picture 5" descr="A person holding a t-shirt with a picture of a mars rover&#10;&#10;Description automatically generated">
            <a:extLst>
              <a:ext uri="{FF2B5EF4-FFF2-40B4-BE49-F238E27FC236}">
                <a16:creationId xmlns:a16="http://schemas.microsoft.com/office/drawing/2014/main" id="{48FEE68E-5DF9-63EB-59D7-DF5D7EB5C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2842" y="2582789"/>
            <a:ext cx="5046637" cy="4061927"/>
          </a:xfrm>
          <a:prstGeom prst="rect">
            <a:avLst/>
          </a:prstGeom>
        </p:spPr>
      </p:pic>
    </p:spTree>
    <p:extLst>
      <p:ext uri="{BB962C8B-B14F-4D97-AF65-F5344CB8AC3E}">
        <p14:creationId xmlns:p14="http://schemas.microsoft.com/office/powerpoint/2010/main" val="3093458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40751-B013-308A-137D-D6F071D2985B}"/>
              </a:ext>
            </a:extLst>
          </p:cNvPr>
          <p:cNvSpPr>
            <a:spLocks noGrp="1"/>
          </p:cNvSpPr>
          <p:nvPr>
            <p:ph type="title"/>
          </p:nvPr>
        </p:nvSpPr>
        <p:spPr>
          <a:xfrm>
            <a:off x="515007" y="20911"/>
            <a:ext cx="8000343" cy="662375"/>
          </a:xfrm>
        </p:spPr>
        <p:txBody>
          <a:bodyPr>
            <a:normAutofit/>
          </a:bodyPr>
          <a:lstStyle/>
          <a:p>
            <a:r>
              <a:rPr lang="en-US" dirty="0"/>
              <a:t>Spirit operations and findings</a:t>
            </a:r>
          </a:p>
        </p:txBody>
      </p:sp>
      <p:sp>
        <p:nvSpPr>
          <p:cNvPr id="3" name="Content Placeholder 2">
            <a:extLst>
              <a:ext uri="{FF2B5EF4-FFF2-40B4-BE49-F238E27FC236}">
                <a16:creationId xmlns:a16="http://schemas.microsoft.com/office/drawing/2014/main" id="{2DB11229-0061-CFD8-5342-4289ABA4E5B1}"/>
              </a:ext>
            </a:extLst>
          </p:cNvPr>
          <p:cNvSpPr>
            <a:spLocks noGrp="1"/>
          </p:cNvSpPr>
          <p:nvPr>
            <p:ph idx="1"/>
          </p:nvPr>
        </p:nvSpPr>
        <p:spPr>
          <a:xfrm>
            <a:off x="515007" y="698883"/>
            <a:ext cx="7886700" cy="1066616"/>
          </a:xfrm>
        </p:spPr>
        <p:txBody>
          <a:bodyPr>
            <a:normAutofit/>
          </a:bodyPr>
          <a:lstStyle/>
          <a:p>
            <a:r>
              <a:rPr lang="en-US" dirty="0"/>
              <a:t>Lander protective shell holds rover with 126 cables and can turn the rover upright and provide a ramp for rover exit</a:t>
            </a:r>
          </a:p>
          <a:p>
            <a:r>
              <a:rPr lang="en-US" dirty="0"/>
              <a:t>Six years and 5 miles: </a:t>
            </a:r>
            <a:r>
              <a:rPr lang="en-US" dirty="0">
                <a:hlinkClick r:id="rId2"/>
              </a:rPr>
              <a:t>NASA Spirit's Triumph (4:36)</a:t>
            </a:r>
            <a:endParaRPr lang="en-US" dirty="0"/>
          </a:p>
          <a:p>
            <a:endParaRPr lang="en-US" dirty="0"/>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E58A6F07-4F34-D9B6-2A82-DF1B78E19AD4}"/>
              </a:ext>
            </a:extLst>
          </p:cNvPr>
          <p:cNvSpPr>
            <a:spLocks noGrp="1"/>
          </p:cNvSpPr>
          <p:nvPr>
            <p:ph type="sldNum" sz="quarter" idx="12"/>
          </p:nvPr>
        </p:nvSpPr>
        <p:spPr/>
        <p:txBody>
          <a:bodyPr/>
          <a:lstStyle/>
          <a:p>
            <a:fld id="{6E2D2B3B-882E-40F3-A32F-6DD516915044}" type="slidenum">
              <a:rPr lang="en-US" smtClean="0"/>
              <a:pPr/>
              <a:t>13</a:t>
            </a:fld>
            <a:endParaRPr lang="en-US"/>
          </a:p>
        </p:txBody>
      </p:sp>
      <p:pic>
        <p:nvPicPr>
          <p:cNvPr id="6" name="Picture 5" descr="A map of the moon&#10;&#10;Description automatically generated">
            <a:extLst>
              <a:ext uri="{FF2B5EF4-FFF2-40B4-BE49-F238E27FC236}">
                <a16:creationId xmlns:a16="http://schemas.microsoft.com/office/drawing/2014/main" id="{39E6E8D3-FE24-CD8B-81F2-7B7AE79D3A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758" y="1765499"/>
            <a:ext cx="6409011" cy="5746010"/>
          </a:xfrm>
          <a:prstGeom prst="rect">
            <a:avLst/>
          </a:prstGeom>
        </p:spPr>
      </p:pic>
    </p:spTree>
    <p:extLst>
      <p:ext uri="{BB962C8B-B14F-4D97-AF65-F5344CB8AC3E}">
        <p14:creationId xmlns:p14="http://schemas.microsoft.com/office/powerpoint/2010/main" val="1201673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79108-0392-AB1C-A6CF-4C3456B54D39}"/>
              </a:ext>
            </a:extLst>
          </p:cNvPr>
          <p:cNvSpPr>
            <a:spLocks noGrp="1"/>
          </p:cNvSpPr>
          <p:nvPr>
            <p:ph type="title"/>
          </p:nvPr>
        </p:nvSpPr>
        <p:spPr>
          <a:xfrm>
            <a:off x="628650" y="136526"/>
            <a:ext cx="7886700" cy="759590"/>
          </a:xfrm>
        </p:spPr>
        <p:txBody>
          <a:bodyPr/>
          <a:lstStyle/>
          <a:p>
            <a:r>
              <a:rPr lang="en-US" dirty="0"/>
              <a:t>Opportunity operations and findings</a:t>
            </a:r>
          </a:p>
        </p:txBody>
      </p:sp>
      <p:sp>
        <p:nvSpPr>
          <p:cNvPr id="3" name="Content Placeholder 2">
            <a:extLst>
              <a:ext uri="{FF2B5EF4-FFF2-40B4-BE49-F238E27FC236}">
                <a16:creationId xmlns:a16="http://schemas.microsoft.com/office/drawing/2014/main" id="{F5D7E4E2-7AFE-FAF6-7213-1FDDC13FB146}"/>
              </a:ext>
            </a:extLst>
          </p:cNvPr>
          <p:cNvSpPr>
            <a:spLocks noGrp="1"/>
          </p:cNvSpPr>
          <p:nvPr>
            <p:ph idx="1"/>
          </p:nvPr>
        </p:nvSpPr>
        <p:spPr>
          <a:xfrm>
            <a:off x="628650" y="896116"/>
            <a:ext cx="7886700" cy="901511"/>
          </a:xfrm>
        </p:spPr>
        <p:txBody>
          <a:bodyPr>
            <a:normAutofit/>
          </a:bodyPr>
          <a:lstStyle/>
          <a:p>
            <a:r>
              <a:rPr lang="en-US" dirty="0"/>
              <a:t>15 years and 28 miles</a:t>
            </a:r>
          </a:p>
          <a:p>
            <a:r>
              <a:rPr lang="en-US" dirty="0">
                <a:hlinkClick r:id="rId2"/>
              </a:rPr>
              <a:t>Opportunity summary (3:34)</a:t>
            </a:r>
            <a:r>
              <a:rPr lang="en-US" dirty="0"/>
              <a:t> </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9FA940DE-8262-8493-C659-B092C55D1CE0}"/>
              </a:ext>
            </a:extLst>
          </p:cNvPr>
          <p:cNvSpPr>
            <a:spLocks noGrp="1"/>
          </p:cNvSpPr>
          <p:nvPr>
            <p:ph type="sldNum" sz="quarter" idx="12"/>
          </p:nvPr>
        </p:nvSpPr>
        <p:spPr/>
        <p:txBody>
          <a:bodyPr/>
          <a:lstStyle/>
          <a:p>
            <a:fld id="{6E2D2B3B-882E-40F3-A32F-6DD516915044}" type="slidenum">
              <a:rPr lang="en-US" smtClean="0"/>
              <a:pPr/>
              <a:t>14</a:t>
            </a:fld>
            <a:endParaRPr lang="en-US"/>
          </a:p>
        </p:txBody>
      </p:sp>
      <p:pic>
        <p:nvPicPr>
          <p:cNvPr id="6" name="Picture 5" descr="A map of the moon&#10;&#10;Description automatically generated">
            <a:extLst>
              <a:ext uri="{FF2B5EF4-FFF2-40B4-BE49-F238E27FC236}">
                <a16:creationId xmlns:a16="http://schemas.microsoft.com/office/drawing/2014/main" id="{929414E2-FD72-27B4-15B0-D9B5F06E9D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981" y="1763358"/>
            <a:ext cx="3634196" cy="6162749"/>
          </a:xfrm>
          <a:prstGeom prst="rect">
            <a:avLst/>
          </a:prstGeom>
        </p:spPr>
      </p:pic>
    </p:spTree>
    <p:extLst>
      <p:ext uri="{BB962C8B-B14F-4D97-AF65-F5344CB8AC3E}">
        <p14:creationId xmlns:p14="http://schemas.microsoft.com/office/powerpoint/2010/main" val="2462544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EBEB6-A0F8-37B2-2BD9-E2A9C9C7059A}"/>
              </a:ext>
            </a:extLst>
          </p:cNvPr>
          <p:cNvSpPr>
            <a:spLocks noGrp="1"/>
          </p:cNvSpPr>
          <p:nvPr>
            <p:ph type="title"/>
          </p:nvPr>
        </p:nvSpPr>
        <p:spPr>
          <a:xfrm>
            <a:off x="628649" y="136525"/>
            <a:ext cx="8126467" cy="801522"/>
          </a:xfrm>
        </p:spPr>
        <p:txBody>
          <a:bodyPr>
            <a:normAutofit/>
          </a:bodyPr>
          <a:lstStyle/>
          <a:p>
            <a:r>
              <a:rPr lang="en-US"/>
              <a:t>ESA Mars Express Orbiter and Beagle Lander</a:t>
            </a:r>
          </a:p>
        </p:txBody>
      </p:sp>
      <p:sp>
        <p:nvSpPr>
          <p:cNvPr id="3" name="Content Placeholder 2">
            <a:extLst>
              <a:ext uri="{FF2B5EF4-FFF2-40B4-BE49-F238E27FC236}">
                <a16:creationId xmlns:a16="http://schemas.microsoft.com/office/drawing/2014/main" id="{F32026C4-AF00-1768-8C73-FAD48BC61806}"/>
              </a:ext>
            </a:extLst>
          </p:cNvPr>
          <p:cNvSpPr>
            <a:spLocks noGrp="1"/>
          </p:cNvSpPr>
          <p:nvPr>
            <p:ph idx="1"/>
          </p:nvPr>
        </p:nvSpPr>
        <p:spPr>
          <a:xfrm>
            <a:off x="628650" y="938047"/>
            <a:ext cx="7886700" cy="5238916"/>
          </a:xfrm>
        </p:spPr>
        <p:txBody>
          <a:bodyPr/>
          <a:lstStyle/>
          <a:p>
            <a:r>
              <a:rPr lang="en-US" dirty="0"/>
              <a:t>2003 Mars Express Orbiter and Beagle lander were built by Astrium, an aerospace company based in Paris with employees also in Germany, UK, Spain, and the Netherlands</a:t>
            </a:r>
          </a:p>
          <a:p>
            <a:r>
              <a:rPr lang="en-US" dirty="0"/>
              <a:t>Operated out of ESA Operations Centre in Darmstadt, Germany</a:t>
            </a:r>
          </a:p>
          <a:p>
            <a:r>
              <a:rPr lang="en-US" dirty="0"/>
              <a:t>Launched from Baikonur on a Soyez/Fregat rocket</a:t>
            </a:r>
          </a:p>
          <a:p>
            <a:endParaRPr lang="en-US" dirty="0"/>
          </a:p>
          <a:p>
            <a:pPr lvl="1"/>
            <a:endParaRPr lang="en-US" dirty="0"/>
          </a:p>
        </p:txBody>
      </p:sp>
      <p:sp>
        <p:nvSpPr>
          <p:cNvPr id="4" name="Slide Number Placeholder 3">
            <a:extLst>
              <a:ext uri="{FF2B5EF4-FFF2-40B4-BE49-F238E27FC236}">
                <a16:creationId xmlns:a16="http://schemas.microsoft.com/office/drawing/2014/main" id="{7B292494-F0CD-919A-935E-F3526605942D}"/>
              </a:ext>
            </a:extLst>
          </p:cNvPr>
          <p:cNvSpPr>
            <a:spLocks noGrp="1"/>
          </p:cNvSpPr>
          <p:nvPr>
            <p:ph type="sldNum" sz="quarter" idx="12"/>
          </p:nvPr>
        </p:nvSpPr>
        <p:spPr/>
        <p:txBody>
          <a:bodyPr/>
          <a:lstStyle/>
          <a:p>
            <a:fld id="{6E2D2B3B-882E-40F3-A32F-6DD516915044}" type="slidenum">
              <a:rPr lang="en-US" smtClean="0"/>
              <a:pPr/>
              <a:t>15</a:t>
            </a:fld>
            <a:endParaRPr lang="en-US"/>
          </a:p>
        </p:txBody>
      </p:sp>
    </p:spTree>
    <p:extLst>
      <p:ext uri="{BB962C8B-B14F-4D97-AF65-F5344CB8AC3E}">
        <p14:creationId xmlns:p14="http://schemas.microsoft.com/office/powerpoint/2010/main" val="3546053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EBEB6-A0F8-37B2-2BD9-E2A9C9C7059A}"/>
              </a:ext>
            </a:extLst>
          </p:cNvPr>
          <p:cNvSpPr>
            <a:spLocks noGrp="1"/>
          </p:cNvSpPr>
          <p:nvPr>
            <p:ph type="title"/>
          </p:nvPr>
        </p:nvSpPr>
        <p:spPr>
          <a:xfrm>
            <a:off x="628649" y="136525"/>
            <a:ext cx="8126467" cy="801522"/>
          </a:xfrm>
        </p:spPr>
        <p:txBody>
          <a:bodyPr>
            <a:normAutofit/>
          </a:bodyPr>
          <a:lstStyle/>
          <a:p>
            <a:r>
              <a:rPr lang="en-US"/>
              <a:t>Mars Express Instruments</a:t>
            </a:r>
          </a:p>
        </p:txBody>
      </p:sp>
      <p:sp>
        <p:nvSpPr>
          <p:cNvPr id="3" name="Content Placeholder 2">
            <a:extLst>
              <a:ext uri="{FF2B5EF4-FFF2-40B4-BE49-F238E27FC236}">
                <a16:creationId xmlns:a16="http://schemas.microsoft.com/office/drawing/2014/main" id="{F32026C4-AF00-1768-8C73-FAD48BC61806}"/>
              </a:ext>
            </a:extLst>
          </p:cNvPr>
          <p:cNvSpPr>
            <a:spLocks noGrp="1"/>
          </p:cNvSpPr>
          <p:nvPr>
            <p:ph idx="1"/>
          </p:nvPr>
        </p:nvSpPr>
        <p:spPr>
          <a:xfrm>
            <a:off x="628650" y="938047"/>
            <a:ext cx="8221060" cy="5238916"/>
          </a:xfrm>
        </p:spPr>
        <p:txBody>
          <a:bodyPr>
            <a:normAutofit/>
          </a:bodyPr>
          <a:lstStyle/>
          <a:p>
            <a:r>
              <a:rPr lang="en-US" dirty="0"/>
              <a:t>Visible and Infrared Mineralogical Mapping Spectrometer (France): Determines mineral composition of the surface up to 100 m resolution</a:t>
            </a:r>
          </a:p>
          <a:p>
            <a:r>
              <a:rPr lang="en-US" dirty="0"/>
              <a:t>Ultraviolet and Infrared Atmospheric Spectrometer (France): Assesses elemental composition of the atmosphere</a:t>
            </a:r>
          </a:p>
          <a:p>
            <a:r>
              <a:rPr lang="en-US" dirty="0"/>
              <a:t>Sub-Surface Sounding Radar Altimeter (Italy): A radar altimeter used to assess composition of sub-surface aimed at search for frozen water</a:t>
            </a:r>
          </a:p>
          <a:p>
            <a:r>
              <a:rPr lang="en-US" dirty="0"/>
              <a:t>Planetary Fourier Spectrometer (Italy): Makes observations of atmospheric temperature and pressure</a:t>
            </a:r>
          </a:p>
          <a:p>
            <a:r>
              <a:rPr lang="en-US" dirty="0"/>
              <a:t>Analyzer of Space Plasmas and Energetic Atoms (Sweden): Investigates interactions between upper atmosphere and solar wind</a:t>
            </a:r>
          </a:p>
          <a:p>
            <a:r>
              <a:rPr lang="en-US" dirty="0"/>
              <a:t>High Resolution Stereo Camera (Germany): Produces color images with up to 2 m resolution</a:t>
            </a:r>
          </a:p>
          <a:p>
            <a:r>
              <a:rPr lang="en-US" dirty="0"/>
              <a:t>Mars Express Lander Communications (UK): Allows Mars Express to act as a communication relay for landers on the Martian surface</a:t>
            </a:r>
          </a:p>
          <a:p>
            <a:r>
              <a:rPr lang="en-US" dirty="0"/>
              <a:t>Visual Monitoring Camera, a small camera to monitor the lander release</a:t>
            </a:r>
          </a:p>
          <a:p>
            <a:pPr lvl="1"/>
            <a:endParaRPr lang="en-US" dirty="0"/>
          </a:p>
        </p:txBody>
      </p:sp>
      <p:sp>
        <p:nvSpPr>
          <p:cNvPr id="4" name="Slide Number Placeholder 3">
            <a:extLst>
              <a:ext uri="{FF2B5EF4-FFF2-40B4-BE49-F238E27FC236}">
                <a16:creationId xmlns:a16="http://schemas.microsoft.com/office/drawing/2014/main" id="{7B292494-F0CD-919A-935E-F3526605942D}"/>
              </a:ext>
            </a:extLst>
          </p:cNvPr>
          <p:cNvSpPr>
            <a:spLocks noGrp="1"/>
          </p:cNvSpPr>
          <p:nvPr>
            <p:ph type="sldNum" sz="quarter" idx="12"/>
          </p:nvPr>
        </p:nvSpPr>
        <p:spPr/>
        <p:txBody>
          <a:bodyPr/>
          <a:lstStyle/>
          <a:p>
            <a:fld id="{6E2D2B3B-882E-40F3-A32F-6DD516915044}" type="slidenum">
              <a:rPr lang="en-US" smtClean="0"/>
              <a:pPr/>
              <a:t>16</a:t>
            </a:fld>
            <a:endParaRPr lang="en-US"/>
          </a:p>
        </p:txBody>
      </p:sp>
    </p:spTree>
    <p:extLst>
      <p:ext uri="{BB962C8B-B14F-4D97-AF65-F5344CB8AC3E}">
        <p14:creationId xmlns:p14="http://schemas.microsoft.com/office/powerpoint/2010/main" val="2508358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EBEB6-A0F8-37B2-2BD9-E2A9C9C7059A}"/>
              </a:ext>
            </a:extLst>
          </p:cNvPr>
          <p:cNvSpPr>
            <a:spLocks noGrp="1"/>
          </p:cNvSpPr>
          <p:nvPr>
            <p:ph type="title"/>
          </p:nvPr>
        </p:nvSpPr>
        <p:spPr>
          <a:xfrm>
            <a:off x="628649" y="136525"/>
            <a:ext cx="8126467" cy="801522"/>
          </a:xfrm>
        </p:spPr>
        <p:txBody>
          <a:bodyPr>
            <a:normAutofit/>
          </a:bodyPr>
          <a:lstStyle/>
          <a:p>
            <a:r>
              <a:rPr lang="en-US"/>
              <a:t>Beagle Lander</a:t>
            </a:r>
          </a:p>
        </p:txBody>
      </p:sp>
      <p:sp>
        <p:nvSpPr>
          <p:cNvPr id="3" name="Content Placeholder 2">
            <a:extLst>
              <a:ext uri="{FF2B5EF4-FFF2-40B4-BE49-F238E27FC236}">
                <a16:creationId xmlns:a16="http://schemas.microsoft.com/office/drawing/2014/main" id="{F32026C4-AF00-1768-8C73-FAD48BC61806}"/>
              </a:ext>
            </a:extLst>
          </p:cNvPr>
          <p:cNvSpPr>
            <a:spLocks noGrp="1"/>
          </p:cNvSpPr>
          <p:nvPr>
            <p:ph idx="1"/>
          </p:nvPr>
        </p:nvSpPr>
        <p:spPr>
          <a:xfrm>
            <a:off x="628650" y="938047"/>
            <a:ext cx="7886700" cy="5238916"/>
          </a:xfrm>
        </p:spPr>
        <p:txBody>
          <a:bodyPr>
            <a:normAutofit/>
          </a:bodyPr>
          <a:lstStyle/>
          <a:p>
            <a:r>
              <a:rPr lang="en-US" dirty="0"/>
              <a:t>British built</a:t>
            </a:r>
          </a:p>
          <a:p>
            <a:r>
              <a:rPr lang="en-US" dirty="0"/>
              <a:t>Named after Darwin’s ship</a:t>
            </a:r>
          </a:p>
          <a:p>
            <a:r>
              <a:rPr lang="en-US" dirty="0"/>
              <a:t>Focus on habitability and detection of organic chemicals</a:t>
            </a:r>
          </a:p>
          <a:p>
            <a:r>
              <a:rPr lang="en-US" dirty="0"/>
              <a:t>Robotic arm known as the Payload Adjustable Workbench (PAW) contained a pair of stereoscopic cameras, a microscope with a 6-micrometre resolution, a Mössbauer spectrometer, an X-ray spectrometer, a drill for collecting rock samples and a spot lamp</a:t>
            </a:r>
          </a:p>
          <a:p>
            <a:r>
              <a:rPr lang="en-US" dirty="0"/>
              <a:t>The PAW could transfer samples to GC/MS to measure isotope ratios of carbon and methane</a:t>
            </a:r>
          </a:p>
          <a:p>
            <a:r>
              <a:rPr lang="en-US" dirty="0"/>
              <a:t>Also had a burrowing tool to get deeper samples</a:t>
            </a:r>
          </a:p>
          <a:p>
            <a:r>
              <a:rPr lang="en-US" dirty="0"/>
              <a:t>Deployed December 25, 2003, with no confirmation of a successful landing</a:t>
            </a:r>
          </a:p>
          <a:p>
            <a:r>
              <a:rPr lang="en-US" dirty="0"/>
              <a:t>Fate unknown until 2015 when MRO photographed the remains and found that solar panels only partially deployed, and the antenna remained covered</a:t>
            </a:r>
          </a:p>
        </p:txBody>
      </p:sp>
      <p:sp>
        <p:nvSpPr>
          <p:cNvPr id="4" name="Slide Number Placeholder 3">
            <a:extLst>
              <a:ext uri="{FF2B5EF4-FFF2-40B4-BE49-F238E27FC236}">
                <a16:creationId xmlns:a16="http://schemas.microsoft.com/office/drawing/2014/main" id="{7B292494-F0CD-919A-935E-F3526605942D}"/>
              </a:ext>
            </a:extLst>
          </p:cNvPr>
          <p:cNvSpPr>
            <a:spLocks noGrp="1"/>
          </p:cNvSpPr>
          <p:nvPr>
            <p:ph type="sldNum" sz="quarter" idx="12"/>
          </p:nvPr>
        </p:nvSpPr>
        <p:spPr/>
        <p:txBody>
          <a:bodyPr/>
          <a:lstStyle/>
          <a:p>
            <a:fld id="{6E2D2B3B-882E-40F3-A32F-6DD516915044}" type="slidenum">
              <a:rPr lang="en-US" smtClean="0"/>
              <a:pPr/>
              <a:t>17</a:t>
            </a:fld>
            <a:endParaRPr lang="en-US"/>
          </a:p>
        </p:txBody>
      </p:sp>
    </p:spTree>
    <p:extLst>
      <p:ext uri="{BB962C8B-B14F-4D97-AF65-F5344CB8AC3E}">
        <p14:creationId xmlns:p14="http://schemas.microsoft.com/office/powerpoint/2010/main" val="2828865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EBEB6-A0F8-37B2-2BD9-E2A9C9C7059A}"/>
              </a:ext>
            </a:extLst>
          </p:cNvPr>
          <p:cNvSpPr>
            <a:spLocks noGrp="1"/>
          </p:cNvSpPr>
          <p:nvPr>
            <p:ph type="title"/>
          </p:nvPr>
        </p:nvSpPr>
        <p:spPr>
          <a:xfrm>
            <a:off x="628649" y="136525"/>
            <a:ext cx="8126467" cy="801522"/>
          </a:xfrm>
        </p:spPr>
        <p:txBody>
          <a:bodyPr>
            <a:normAutofit/>
          </a:bodyPr>
          <a:lstStyle/>
          <a:p>
            <a:r>
              <a:rPr lang="en-US"/>
              <a:t>Mars Express Summary</a:t>
            </a:r>
          </a:p>
        </p:txBody>
      </p:sp>
      <p:sp>
        <p:nvSpPr>
          <p:cNvPr id="4" name="Slide Number Placeholder 3">
            <a:extLst>
              <a:ext uri="{FF2B5EF4-FFF2-40B4-BE49-F238E27FC236}">
                <a16:creationId xmlns:a16="http://schemas.microsoft.com/office/drawing/2014/main" id="{7B292494-F0CD-919A-935E-F3526605942D}"/>
              </a:ext>
            </a:extLst>
          </p:cNvPr>
          <p:cNvSpPr>
            <a:spLocks noGrp="1"/>
          </p:cNvSpPr>
          <p:nvPr>
            <p:ph type="sldNum" sz="quarter" idx="12"/>
          </p:nvPr>
        </p:nvSpPr>
        <p:spPr/>
        <p:txBody>
          <a:bodyPr/>
          <a:lstStyle/>
          <a:p>
            <a:fld id="{6E2D2B3B-882E-40F3-A32F-6DD516915044}" type="slidenum">
              <a:rPr lang="en-US" smtClean="0"/>
              <a:pPr/>
              <a:t>18</a:t>
            </a:fld>
            <a:endParaRPr lang="en-US"/>
          </a:p>
        </p:txBody>
      </p:sp>
      <p:pic>
        <p:nvPicPr>
          <p:cNvPr id="6" name="Picture 5" descr="A infographic of a satellite and planets&#10;&#10;Description automatically generated with medium confidence">
            <a:extLst>
              <a:ext uri="{FF2B5EF4-FFF2-40B4-BE49-F238E27FC236}">
                <a16:creationId xmlns:a16="http://schemas.microsoft.com/office/drawing/2014/main" id="{801B80BD-9DA9-8731-594B-D6C31F3FFA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97" y="1093569"/>
            <a:ext cx="9070806" cy="5107258"/>
          </a:xfrm>
          <a:prstGeom prst="rect">
            <a:avLst/>
          </a:prstGeom>
        </p:spPr>
      </p:pic>
      <p:sp>
        <p:nvSpPr>
          <p:cNvPr id="7" name="TextBox 6">
            <a:extLst>
              <a:ext uri="{FF2B5EF4-FFF2-40B4-BE49-F238E27FC236}">
                <a16:creationId xmlns:a16="http://schemas.microsoft.com/office/drawing/2014/main" id="{D4459965-53C7-BB4E-9CAA-EACD5A0EFF9D}"/>
              </a:ext>
            </a:extLst>
          </p:cNvPr>
          <p:cNvSpPr txBox="1"/>
          <p:nvPr/>
        </p:nvSpPr>
        <p:spPr>
          <a:xfrm>
            <a:off x="160299" y="6356349"/>
            <a:ext cx="4192858" cy="369332"/>
          </a:xfrm>
          <a:prstGeom prst="rect">
            <a:avLst/>
          </a:prstGeom>
          <a:noFill/>
        </p:spPr>
        <p:txBody>
          <a:bodyPr wrap="square" rtlCol="0">
            <a:spAutoFit/>
          </a:bodyPr>
          <a:lstStyle/>
          <a:p>
            <a:r>
              <a:rPr lang="en-US" dirty="0">
                <a:hlinkClick r:id="rId3"/>
              </a:rPr>
              <a:t>ESA Documentary (3:13)</a:t>
            </a:r>
            <a:endParaRPr lang="en-US" dirty="0"/>
          </a:p>
        </p:txBody>
      </p:sp>
    </p:spTree>
    <p:extLst>
      <p:ext uri="{BB962C8B-B14F-4D97-AF65-F5344CB8AC3E}">
        <p14:creationId xmlns:p14="http://schemas.microsoft.com/office/powerpoint/2010/main" val="35805305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EBEB6-A0F8-37B2-2BD9-E2A9C9C7059A}"/>
              </a:ext>
            </a:extLst>
          </p:cNvPr>
          <p:cNvSpPr>
            <a:spLocks noGrp="1"/>
          </p:cNvSpPr>
          <p:nvPr>
            <p:ph type="title"/>
          </p:nvPr>
        </p:nvSpPr>
        <p:spPr>
          <a:xfrm>
            <a:off x="628649" y="136525"/>
            <a:ext cx="8126467" cy="801522"/>
          </a:xfrm>
        </p:spPr>
        <p:txBody>
          <a:bodyPr>
            <a:normAutofit/>
          </a:bodyPr>
          <a:lstStyle/>
          <a:p>
            <a:r>
              <a:rPr lang="en-US"/>
              <a:t>Mars Express Scientific Findings</a:t>
            </a:r>
          </a:p>
        </p:txBody>
      </p:sp>
      <p:sp>
        <p:nvSpPr>
          <p:cNvPr id="3" name="Content Placeholder 2">
            <a:extLst>
              <a:ext uri="{FF2B5EF4-FFF2-40B4-BE49-F238E27FC236}">
                <a16:creationId xmlns:a16="http://schemas.microsoft.com/office/drawing/2014/main" id="{F32026C4-AF00-1768-8C73-FAD48BC61806}"/>
              </a:ext>
            </a:extLst>
          </p:cNvPr>
          <p:cNvSpPr>
            <a:spLocks noGrp="1"/>
          </p:cNvSpPr>
          <p:nvPr>
            <p:ph idx="1"/>
          </p:nvPr>
        </p:nvSpPr>
        <p:spPr>
          <a:xfrm>
            <a:off x="628650" y="938047"/>
            <a:ext cx="8126466" cy="5783428"/>
          </a:xfrm>
        </p:spPr>
        <p:txBody>
          <a:bodyPr>
            <a:normAutofit fontScale="92500" lnSpcReduction="20000"/>
          </a:bodyPr>
          <a:lstStyle/>
          <a:p>
            <a:r>
              <a:rPr lang="en-US" dirty="0"/>
              <a:t>Producing global maps tracing the planet’s geologic activity, water, volcanism and minerals</a:t>
            </a:r>
          </a:p>
          <a:p>
            <a:r>
              <a:rPr lang="en-US" dirty="0"/>
              <a:t>Studying immense volcanoes, canyons, polar ice caps, and ancient impact craters.</a:t>
            </a:r>
          </a:p>
          <a:p>
            <a:r>
              <a:rPr lang="en-US" dirty="0"/>
              <a:t>Probing the sub-surface with radar, detecting subsurface layers of water ice and liquid water hidden under the planet's south pole</a:t>
            </a:r>
          </a:p>
          <a:p>
            <a:r>
              <a:rPr lang="en-US" dirty="0"/>
              <a:t>Explored the Martian atmosphere, finding signs of ozone and methane, fleeting cloud layers up to 100 km above Mars' surface, and mighty dust storms</a:t>
            </a:r>
          </a:p>
          <a:p>
            <a:r>
              <a:rPr lang="en-US" dirty="0"/>
              <a:t>Witnessing charged particles escaping to space</a:t>
            </a:r>
          </a:p>
          <a:p>
            <a:r>
              <a:rPr lang="en-US" dirty="0"/>
              <a:t>Finding the first evidence of a planet-wide groundwater system where interconnected underground lakes may contain minerals crucial to life</a:t>
            </a:r>
          </a:p>
          <a:p>
            <a:r>
              <a:rPr lang="en-US" dirty="0"/>
              <a:t>Examining Mars’ moons Phobos and Deimos, with the revised mass and density data opening the possibility that the interior of Phobos resembles a porous sponge</a:t>
            </a:r>
          </a:p>
          <a:p>
            <a:r>
              <a:rPr lang="en-US" dirty="0"/>
              <a:t>Identifying dried-up river valleys, traces of catastrophic floods, and buried glaciers</a:t>
            </a:r>
          </a:p>
          <a:p>
            <a:r>
              <a:rPr lang="en-US" dirty="0"/>
              <a:t>Discovering localized auroras on Mars</a:t>
            </a:r>
          </a:p>
          <a:p>
            <a:r>
              <a:rPr lang="en-US" dirty="0"/>
              <a:t>Measuring the quantity and composition of ice at the polar regions, finding that there is enough water ice in the south polar cap to create a global ocean 11-metres deep</a:t>
            </a:r>
          </a:p>
          <a:p>
            <a:r>
              <a:rPr lang="en-US" dirty="0"/>
              <a:t>Detecting volcanic activity as recently as 100 million years ago, leading to speculation that some volcanoes may still be active today</a:t>
            </a:r>
          </a:p>
        </p:txBody>
      </p:sp>
      <p:sp>
        <p:nvSpPr>
          <p:cNvPr id="4" name="Slide Number Placeholder 3">
            <a:extLst>
              <a:ext uri="{FF2B5EF4-FFF2-40B4-BE49-F238E27FC236}">
                <a16:creationId xmlns:a16="http://schemas.microsoft.com/office/drawing/2014/main" id="{7B292494-F0CD-919A-935E-F3526605942D}"/>
              </a:ext>
            </a:extLst>
          </p:cNvPr>
          <p:cNvSpPr>
            <a:spLocks noGrp="1"/>
          </p:cNvSpPr>
          <p:nvPr>
            <p:ph type="sldNum" sz="quarter" idx="12"/>
          </p:nvPr>
        </p:nvSpPr>
        <p:spPr/>
        <p:txBody>
          <a:bodyPr/>
          <a:lstStyle/>
          <a:p>
            <a:fld id="{6E2D2B3B-882E-40F3-A32F-6DD516915044}" type="slidenum">
              <a:rPr lang="en-US" smtClean="0"/>
              <a:pPr/>
              <a:t>19</a:t>
            </a:fld>
            <a:endParaRPr lang="en-US"/>
          </a:p>
        </p:txBody>
      </p:sp>
    </p:spTree>
    <p:extLst>
      <p:ext uri="{BB962C8B-B14F-4D97-AF65-F5344CB8AC3E}">
        <p14:creationId xmlns:p14="http://schemas.microsoft.com/office/powerpoint/2010/main" val="1116216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538"/>
            <a:ext cx="7620000" cy="842962"/>
          </a:xfrm>
        </p:spPr>
        <p:txBody>
          <a:bodyPr/>
          <a:lstStyle/>
          <a:p>
            <a:r>
              <a:rPr lang="en-US" b="1" dirty="0"/>
              <a:t>Course Outline</a:t>
            </a:r>
          </a:p>
        </p:txBody>
      </p:sp>
      <p:sp>
        <p:nvSpPr>
          <p:cNvPr id="3" name="Content Placeholder 2"/>
          <p:cNvSpPr>
            <a:spLocks noGrp="1"/>
          </p:cNvSpPr>
          <p:nvPr>
            <p:ph idx="1"/>
          </p:nvPr>
        </p:nvSpPr>
        <p:spPr>
          <a:xfrm>
            <a:off x="457200" y="1066800"/>
            <a:ext cx="7620000" cy="5289550"/>
          </a:xfrm>
        </p:spPr>
        <p:txBody>
          <a:bodyPr>
            <a:normAutofit fontScale="70000" lnSpcReduction="20000"/>
          </a:bodyPr>
          <a:lstStyle/>
          <a:p>
            <a:r>
              <a:rPr lang="en-US" sz="3000" dirty="0"/>
              <a:t>Week 1</a:t>
            </a:r>
          </a:p>
          <a:p>
            <a:pPr lvl="1"/>
            <a:r>
              <a:rPr lang="en-US" sz="2800" dirty="0"/>
              <a:t>Astronomy background</a:t>
            </a:r>
          </a:p>
          <a:p>
            <a:pPr lvl="1"/>
            <a:r>
              <a:rPr lang="en-US" sz="2800" dirty="0"/>
              <a:t>Early flights with no or minimal success</a:t>
            </a:r>
          </a:p>
          <a:p>
            <a:pPr lvl="1"/>
            <a:r>
              <a:rPr lang="en-US" sz="2800" dirty="0"/>
              <a:t>Mariner Program</a:t>
            </a:r>
          </a:p>
          <a:p>
            <a:r>
              <a:rPr lang="en-US" sz="3000" dirty="0"/>
              <a:t>Week 2</a:t>
            </a:r>
          </a:p>
          <a:p>
            <a:pPr lvl="1"/>
            <a:r>
              <a:rPr lang="en-US" sz="2800" dirty="0"/>
              <a:t>1973: Soviet Mars program</a:t>
            </a:r>
          </a:p>
          <a:p>
            <a:pPr lvl="1"/>
            <a:r>
              <a:rPr lang="en-US" sz="2800" dirty="0"/>
              <a:t>1975: US Viking program</a:t>
            </a:r>
          </a:p>
          <a:p>
            <a:pPr lvl="1"/>
            <a:r>
              <a:rPr lang="en-US" sz="2800" dirty="0"/>
              <a:t>1990s: MGS, Pathfinder, Sojourner, Nozomi</a:t>
            </a:r>
          </a:p>
          <a:p>
            <a:r>
              <a:rPr lang="en-US" sz="3100" dirty="0"/>
              <a:t>Old issues: ATP, accumulated dust, radiation, airbags</a:t>
            </a:r>
          </a:p>
          <a:p>
            <a:r>
              <a:rPr lang="en-US" sz="3000" b="1" dirty="0"/>
              <a:t>Week 3</a:t>
            </a:r>
          </a:p>
          <a:p>
            <a:pPr lvl="1"/>
            <a:r>
              <a:rPr lang="en-US" sz="2800" dirty="0"/>
              <a:t>Early 2000s: Odyssey, Spirit &amp; Opportunity, Mars Express</a:t>
            </a:r>
          </a:p>
          <a:p>
            <a:pPr lvl="1"/>
            <a:r>
              <a:rPr lang="en-US" sz="2800" dirty="0"/>
              <a:t>Late 2000s: Mars Reconnaissance Orbiter, Phoenix lander</a:t>
            </a:r>
          </a:p>
          <a:p>
            <a:r>
              <a:rPr lang="en-US" sz="3000" dirty="0"/>
              <a:t>Week 4</a:t>
            </a:r>
          </a:p>
          <a:p>
            <a:pPr lvl="1"/>
            <a:r>
              <a:rPr lang="en-US" sz="2800" dirty="0"/>
              <a:t>2010s: Curiosity, MAVEN, Mangalayan, Insight</a:t>
            </a:r>
          </a:p>
          <a:p>
            <a:pPr lvl="1"/>
            <a:r>
              <a:rPr lang="en-US" sz="2800" dirty="0"/>
              <a:t>2020s: Perseverance, Ingenuity, Tianwen, Emirati Hope</a:t>
            </a:r>
          </a:p>
          <a:p>
            <a:pPr lvl="1"/>
            <a:r>
              <a:rPr lang="en-US" sz="2800" dirty="0"/>
              <a:t>Mars science summary</a:t>
            </a:r>
          </a:p>
          <a:p>
            <a:pPr lvl="1"/>
            <a:r>
              <a:rPr lang="en-US" sz="2800" dirty="0"/>
              <a:t>Unlaunched: Exo-Mars</a:t>
            </a:r>
          </a:p>
          <a:p>
            <a:pPr lvl="1"/>
            <a:r>
              <a:rPr lang="en-US" sz="2800" dirty="0"/>
              <a:t>Humans?</a:t>
            </a:r>
          </a:p>
          <a:p>
            <a:pPr marL="114300"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D422FCE6-EAE9-652B-1912-3EC1379AD59B}"/>
              </a:ext>
            </a:extLst>
          </p:cNvPr>
          <p:cNvSpPr>
            <a:spLocks noGrp="1"/>
          </p:cNvSpPr>
          <p:nvPr>
            <p:ph type="sldNum" sz="quarter" idx="12"/>
          </p:nvPr>
        </p:nvSpPr>
        <p:spPr/>
        <p:txBody>
          <a:bodyPr/>
          <a:lstStyle/>
          <a:p>
            <a:fld id="{6E2D2B3B-882E-40F3-A32F-6DD516915044}" type="slidenum">
              <a:rPr lang="en-US" smtClean="0"/>
              <a:pPr/>
              <a:t>2</a:t>
            </a:fld>
            <a:endParaRPr lang="en-US" dirty="0"/>
          </a:p>
        </p:txBody>
      </p:sp>
    </p:spTree>
    <p:extLst>
      <p:ext uri="{BB962C8B-B14F-4D97-AF65-F5344CB8AC3E}">
        <p14:creationId xmlns:p14="http://schemas.microsoft.com/office/powerpoint/2010/main" val="3173102995"/>
      </p:ext>
    </p:extLst>
  </p:cSld>
  <p:clrMapOvr>
    <a:masterClrMapping/>
  </p:clrMapOvr>
  <mc:AlternateContent xmlns:mc="http://schemas.openxmlformats.org/markup-compatibility/2006" xmlns:p14="http://schemas.microsoft.com/office/powerpoint/2010/main">
    <mc:Choice Requires="p14">
      <p:transition spd="slow" p14:dur="2000" advTm="54322"/>
    </mc:Choice>
    <mc:Fallback xmlns="">
      <p:transition spd="slow" advTm="54322"/>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2643A-5FD5-29B3-3E06-886B47AC29DD}"/>
              </a:ext>
            </a:extLst>
          </p:cNvPr>
          <p:cNvSpPr>
            <a:spLocks noGrp="1"/>
          </p:cNvSpPr>
          <p:nvPr>
            <p:ph type="title"/>
          </p:nvPr>
        </p:nvSpPr>
        <p:spPr>
          <a:xfrm>
            <a:off x="628650" y="136525"/>
            <a:ext cx="7621971" cy="801522"/>
          </a:xfrm>
        </p:spPr>
        <p:txBody>
          <a:bodyPr/>
          <a:lstStyle/>
          <a:p>
            <a:r>
              <a:rPr lang="en-US"/>
              <a:t>US Mars Reconnaissance Orbiter</a:t>
            </a:r>
          </a:p>
        </p:txBody>
      </p:sp>
      <p:sp>
        <p:nvSpPr>
          <p:cNvPr id="3" name="Content Placeholder 2">
            <a:extLst>
              <a:ext uri="{FF2B5EF4-FFF2-40B4-BE49-F238E27FC236}">
                <a16:creationId xmlns:a16="http://schemas.microsoft.com/office/drawing/2014/main" id="{CAE532CA-3E54-2126-F868-BAAF27B39F97}"/>
              </a:ext>
            </a:extLst>
          </p:cNvPr>
          <p:cNvSpPr>
            <a:spLocks noGrp="1"/>
          </p:cNvSpPr>
          <p:nvPr>
            <p:ph idx="1"/>
          </p:nvPr>
        </p:nvSpPr>
        <p:spPr>
          <a:xfrm>
            <a:off x="628650" y="938047"/>
            <a:ext cx="7886700" cy="5238916"/>
          </a:xfrm>
        </p:spPr>
        <p:txBody>
          <a:bodyPr>
            <a:normAutofit fontScale="92500"/>
          </a:bodyPr>
          <a:lstStyle/>
          <a:p>
            <a:r>
              <a:rPr lang="en-US" dirty="0"/>
              <a:t>Launch August 2005</a:t>
            </a:r>
          </a:p>
          <a:p>
            <a:r>
              <a:rPr lang="en-US" dirty="0"/>
              <a:t>Arrival March 2006, still working</a:t>
            </a:r>
          </a:p>
          <a:p>
            <a:r>
              <a:rPr lang="en-US" dirty="0"/>
              <a:t>$500 million to build and launch, $30 million per year to operate</a:t>
            </a:r>
          </a:p>
          <a:p>
            <a:r>
              <a:rPr lang="en-US" dirty="0"/>
              <a:t>Goals: Investigate history of water on Mars</a:t>
            </a:r>
          </a:p>
          <a:p>
            <a:r>
              <a:rPr lang="en-US" dirty="0"/>
              <a:t>Instrumentation</a:t>
            </a:r>
          </a:p>
          <a:p>
            <a:pPr lvl="1"/>
            <a:r>
              <a:rPr lang="en-US" dirty="0"/>
              <a:t>Hi-res cameras (1 foot resolution)</a:t>
            </a:r>
          </a:p>
          <a:p>
            <a:pPr lvl="1"/>
            <a:r>
              <a:rPr lang="en-US" dirty="0"/>
              <a:t>Spectrometers</a:t>
            </a:r>
          </a:p>
          <a:p>
            <a:pPr lvl="1"/>
            <a:r>
              <a:rPr lang="en-US" dirty="0"/>
              <a:t>Shallow Subsurface Radar (Italian Space Agency) to probe the internal structure of the Martian polar ice caps</a:t>
            </a:r>
          </a:p>
          <a:p>
            <a:r>
              <a:rPr lang="en-US" dirty="0"/>
              <a:t>As of July 2023, returned 450 terabytes of data</a:t>
            </a:r>
          </a:p>
          <a:p>
            <a:r>
              <a:rPr lang="en-US" dirty="0"/>
              <a:t>Looking for</a:t>
            </a:r>
          </a:p>
          <a:p>
            <a:pPr lvl="1"/>
            <a:r>
              <a:rPr lang="en-US" dirty="0"/>
              <a:t>Deposits of minerals that may have formed in water over long periods of time</a:t>
            </a:r>
          </a:p>
          <a:p>
            <a:pPr lvl="1"/>
            <a:r>
              <a:rPr lang="en-US" dirty="0"/>
              <a:t>Evidence of shorelines of ancient seas and lakes</a:t>
            </a:r>
          </a:p>
          <a:p>
            <a:pPr lvl="1"/>
            <a:r>
              <a:rPr lang="en-US" dirty="0"/>
              <a:t>Deposits placed in layers over time by flowing water.</a:t>
            </a:r>
          </a:p>
          <a:p>
            <a:pPr lvl="1"/>
            <a:r>
              <a:rPr lang="en-US" dirty="0"/>
              <a:t>Evidence of whether underground Martian ice seen by Odyssey is the top layer of a deep ice deposit or a shallow layer in equilibrium with the atmosphere and its seasonal cycle of water vapor</a:t>
            </a:r>
          </a:p>
          <a:p>
            <a:pPr marL="0"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9A6741A2-0031-2285-C1B6-E7948D3BB036}"/>
              </a:ext>
            </a:extLst>
          </p:cNvPr>
          <p:cNvSpPr>
            <a:spLocks noGrp="1"/>
          </p:cNvSpPr>
          <p:nvPr>
            <p:ph type="sldNum" sz="quarter" idx="12"/>
          </p:nvPr>
        </p:nvSpPr>
        <p:spPr/>
        <p:txBody>
          <a:bodyPr/>
          <a:lstStyle/>
          <a:p>
            <a:fld id="{6E2D2B3B-882E-40F3-A32F-6DD516915044}" type="slidenum">
              <a:rPr lang="en-US" smtClean="0"/>
              <a:pPr/>
              <a:t>20</a:t>
            </a:fld>
            <a:endParaRPr lang="en-US"/>
          </a:p>
        </p:txBody>
      </p:sp>
    </p:spTree>
    <p:extLst>
      <p:ext uri="{BB962C8B-B14F-4D97-AF65-F5344CB8AC3E}">
        <p14:creationId xmlns:p14="http://schemas.microsoft.com/office/powerpoint/2010/main" val="21879894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2643A-5FD5-29B3-3E06-886B47AC29DD}"/>
              </a:ext>
            </a:extLst>
          </p:cNvPr>
          <p:cNvSpPr>
            <a:spLocks noGrp="1"/>
          </p:cNvSpPr>
          <p:nvPr>
            <p:ph type="title"/>
          </p:nvPr>
        </p:nvSpPr>
        <p:spPr>
          <a:xfrm>
            <a:off x="628650" y="136525"/>
            <a:ext cx="7621971" cy="801522"/>
          </a:xfrm>
        </p:spPr>
        <p:txBody>
          <a:bodyPr/>
          <a:lstStyle/>
          <a:p>
            <a:r>
              <a:rPr lang="en-US"/>
              <a:t>MRO Results</a:t>
            </a:r>
          </a:p>
        </p:txBody>
      </p:sp>
      <p:sp>
        <p:nvSpPr>
          <p:cNvPr id="3" name="Content Placeholder 2">
            <a:extLst>
              <a:ext uri="{FF2B5EF4-FFF2-40B4-BE49-F238E27FC236}">
                <a16:creationId xmlns:a16="http://schemas.microsoft.com/office/drawing/2014/main" id="{CAE532CA-3E54-2126-F868-BAAF27B39F97}"/>
              </a:ext>
            </a:extLst>
          </p:cNvPr>
          <p:cNvSpPr>
            <a:spLocks noGrp="1"/>
          </p:cNvSpPr>
          <p:nvPr>
            <p:ph idx="1"/>
          </p:nvPr>
        </p:nvSpPr>
        <p:spPr>
          <a:xfrm>
            <a:off x="628650" y="938047"/>
            <a:ext cx="7886700" cy="801522"/>
          </a:xfrm>
        </p:spPr>
        <p:txBody>
          <a:bodyPr/>
          <a:lstStyle/>
          <a:p>
            <a:pPr marL="0" indent="0">
              <a:buNone/>
            </a:pPr>
            <a:r>
              <a:rPr lang="en-US"/>
              <a:t>"tie mineral deposits observed in high-resolution images to regional scale trends, landscape features, and geology”</a:t>
            </a:r>
          </a:p>
          <a:p>
            <a:endParaRPr lang="en-US"/>
          </a:p>
          <a:p>
            <a:endParaRPr lang="en-US"/>
          </a:p>
        </p:txBody>
      </p:sp>
      <p:sp>
        <p:nvSpPr>
          <p:cNvPr id="4" name="Slide Number Placeholder 3">
            <a:extLst>
              <a:ext uri="{FF2B5EF4-FFF2-40B4-BE49-F238E27FC236}">
                <a16:creationId xmlns:a16="http://schemas.microsoft.com/office/drawing/2014/main" id="{9A6741A2-0031-2285-C1B6-E7948D3BB036}"/>
              </a:ext>
            </a:extLst>
          </p:cNvPr>
          <p:cNvSpPr>
            <a:spLocks noGrp="1"/>
          </p:cNvSpPr>
          <p:nvPr>
            <p:ph type="sldNum" sz="quarter" idx="12"/>
          </p:nvPr>
        </p:nvSpPr>
        <p:spPr/>
        <p:txBody>
          <a:bodyPr/>
          <a:lstStyle/>
          <a:p>
            <a:fld id="{6E2D2B3B-882E-40F3-A32F-6DD516915044}" type="slidenum">
              <a:rPr lang="en-US" smtClean="0"/>
              <a:pPr/>
              <a:t>21</a:t>
            </a:fld>
            <a:endParaRPr lang="en-US"/>
          </a:p>
        </p:txBody>
      </p:sp>
      <p:pic>
        <p:nvPicPr>
          <p:cNvPr id="6" name="Picture 5" descr="A collage of different colors of lines&#10;&#10;Description automatically generated">
            <a:extLst>
              <a:ext uri="{FF2B5EF4-FFF2-40B4-BE49-F238E27FC236}">
                <a16:creationId xmlns:a16="http://schemas.microsoft.com/office/drawing/2014/main" id="{C4F1F8FF-B612-F68B-352C-2E9A1D0A1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239" y="2677725"/>
            <a:ext cx="3657600" cy="2057400"/>
          </a:xfrm>
          <a:prstGeom prst="rect">
            <a:avLst/>
          </a:prstGeom>
        </p:spPr>
      </p:pic>
      <p:pic>
        <p:nvPicPr>
          <p:cNvPr id="8" name="Picture 7" descr="A close-up of a crater&#10;&#10;Description automatically generated">
            <a:extLst>
              <a:ext uri="{FF2B5EF4-FFF2-40B4-BE49-F238E27FC236}">
                <a16:creationId xmlns:a16="http://schemas.microsoft.com/office/drawing/2014/main" id="{0A363AB0-4507-49D7-CBB6-86B8F5B78D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9945" y="1692379"/>
            <a:ext cx="5168790" cy="4918965"/>
          </a:xfrm>
          <a:prstGeom prst="rect">
            <a:avLst/>
          </a:prstGeom>
        </p:spPr>
      </p:pic>
      <p:sp>
        <p:nvSpPr>
          <p:cNvPr id="9" name="TextBox 8">
            <a:extLst>
              <a:ext uri="{FF2B5EF4-FFF2-40B4-BE49-F238E27FC236}">
                <a16:creationId xmlns:a16="http://schemas.microsoft.com/office/drawing/2014/main" id="{425A8217-E9E1-7EA4-513A-45CF4EEE9A7B}"/>
              </a:ext>
            </a:extLst>
          </p:cNvPr>
          <p:cNvSpPr txBox="1"/>
          <p:nvPr/>
        </p:nvSpPr>
        <p:spPr>
          <a:xfrm>
            <a:off x="409903" y="5150069"/>
            <a:ext cx="2596056" cy="923330"/>
          </a:xfrm>
          <a:prstGeom prst="rect">
            <a:avLst/>
          </a:prstGeom>
          <a:noFill/>
        </p:spPr>
        <p:txBody>
          <a:bodyPr wrap="square" rtlCol="0">
            <a:spAutoFit/>
          </a:bodyPr>
          <a:lstStyle/>
          <a:p>
            <a:r>
              <a:rPr lang="en-US" dirty="0"/>
              <a:t>Mostly iron oxides, silicates, chlorides, and carbonates</a:t>
            </a:r>
          </a:p>
        </p:txBody>
      </p:sp>
    </p:spTree>
    <p:extLst>
      <p:ext uri="{BB962C8B-B14F-4D97-AF65-F5344CB8AC3E}">
        <p14:creationId xmlns:p14="http://schemas.microsoft.com/office/powerpoint/2010/main" val="3081332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2643A-5FD5-29B3-3E06-886B47AC29DD}"/>
              </a:ext>
            </a:extLst>
          </p:cNvPr>
          <p:cNvSpPr>
            <a:spLocks noGrp="1"/>
          </p:cNvSpPr>
          <p:nvPr>
            <p:ph type="title"/>
          </p:nvPr>
        </p:nvSpPr>
        <p:spPr>
          <a:xfrm>
            <a:off x="628650" y="136525"/>
            <a:ext cx="7621971" cy="801522"/>
          </a:xfrm>
        </p:spPr>
        <p:txBody>
          <a:bodyPr/>
          <a:lstStyle/>
          <a:p>
            <a:r>
              <a:rPr lang="en-US"/>
              <a:t>MRO Results</a:t>
            </a:r>
          </a:p>
        </p:txBody>
      </p:sp>
      <p:sp>
        <p:nvSpPr>
          <p:cNvPr id="3" name="Content Placeholder 2">
            <a:extLst>
              <a:ext uri="{FF2B5EF4-FFF2-40B4-BE49-F238E27FC236}">
                <a16:creationId xmlns:a16="http://schemas.microsoft.com/office/drawing/2014/main" id="{CAE532CA-3E54-2126-F868-BAAF27B39F97}"/>
              </a:ext>
            </a:extLst>
          </p:cNvPr>
          <p:cNvSpPr>
            <a:spLocks noGrp="1"/>
          </p:cNvSpPr>
          <p:nvPr>
            <p:ph idx="1"/>
          </p:nvPr>
        </p:nvSpPr>
        <p:spPr>
          <a:xfrm>
            <a:off x="628650" y="938047"/>
            <a:ext cx="7886700" cy="5494284"/>
          </a:xfrm>
        </p:spPr>
        <p:txBody>
          <a:bodyPr/>
          <a:lstStyle/>
          <a:p>
            <a:r>
              <a:rPr lang="en-US" dirty="0"/>
              <a:t>More recently created craters show excavated water ice, which gradually sublimes</a:t>
            </a:r>
          </a:p>
          <a:p>
            <a:r>
              <a:rPr lang="en-US" dirty="0"/>
              <a:t>Piles of rock debris below cliffs also show large amounts of water ice with a strong suggestion that these may be analogous to glaciers on Earth</a:t>
            </a:r>
          </a:p>
          <a:p>
            <a:r>
              <a:rPr lang="en-US" dirty="0"/>
              <a:t>Widespread chloride deposits are thought to be due to evaporation of mineral-rich waters, suggesting prior lakes</a:t>
            </a:r>
          </a:p>
          <a:p>
            <a:r>
              <a:rPr lang="en-US" dirty="0"/>
              <a:t>Several types of clay were found</a:t>
            </a:r>
          </a:p>
          <a:p>
            <a:r>
              <a:rPr lang="en-US" dirty="0"/>
              <a:t>Originally suggested that “recurring slope lineae” were caused by current flowing salt water, but these were later shown to be created by grains of sand and dust</a:t>
            </a:r>
          </a:p>
          <a:p>
            <a:r>
              <a:rPr lang="en-US" dirty="0"/>
              <a:t>Confirmed the presence of subsurface water ice up to a depth of 29 inches at latitudes between 40° and 60° N </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9A6741A2-0031-2285-C1B6-E7948D3BB036}"/>
              </a:ext>
            </a:extLst>
          </p:cNvPr>
          <p:cNvSpPr>
            <a:spLocks noGrp="1"/>
          </p:cNvSpPr>
          <p:nvPr>
            <p:ph type="sldNum" sz="quarter" idx="12"/>
          </p:nvPr>
        </p:nvSpPr>
        <p:spPr/>
        <p:txBody>
          <a:bodyPr/>
          <a:lstStyle/>
          <a:p>
            <a:fld id="{6E2D2B3B-882E-40F3-A32F-6DD516915044}" type="slidenum">
              <a:rPr lang="en-US" smtClean="0"/>
              <a:pPr/>
              <a:t>22</a:t>
            </a:fld>
            <a:endParaRPr lang="en-US"/>
          </a:p>
        </p:txBody>
      </p:sp>
    </p:spTree>
    <p:extLst>
      <p:ext uri="{BB962C8B-B14F-4D97-AF65-F5344CB8AC3E}">
        <p14:creationId xmlns:p14="http://schemas.microsoft.com/office/powerpoint/2010/main" val="29642681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A420D-2AF7-06D7-EAAE-9D901AD00FC3}"/>
              </a:ext>
            </a:extLst>
          </p:cNvPr>
          <p:cNvSpPr>
            <a:spLocks noGrp="1"/>
          </p:cNvSpPr>
          <p:nvPr>
            <p:ph type="title"/>
          </p:nvPr>
        </p:nvSpPr>
        <p:spPr>
          <a:xfrm>
            <a:off x="628650" y="136525"/>
            <a:ext cx="7886700" cy="875095"/>
          </a:xfrm>
        </p:spPr>
        <p:txBody>
          <a:bodyPr/>
          <a:lstStyle/>
          <a:p>
            <a:r>
              <a:rPr lang="en-US"/>
              <a:t>US Phoenix Lander</a:t>
            </a:r>
          </a:p>
        </p:txBody>
      </p:sp>
      <p:sp>
        <p:nvSpPr>
          <p:cNvPr id="3" name="Content Placeholder 2">
            <a:extLst>
              <a:ext uri="{FF2B5EF4-FFF2-40B4-BE49-F238E27FC236}">
                <a16:creationId xmlns:a16="http://schemas.microsoft.com/office/drawing/2014/main" id="{1A64A86A-4E5B-3014-4253-7ACFB0FA20C2}"/>
              </a:ext>
            </a:extLst>
          </p:cNvPr>
          <p:cNvSpPr>
            <a:spLocks noGrp="1"/>
          </p:cNvSpPr>
          <p:nvPr>
            <p:ph idx="1"/>
          </p:nvPr>
        </p:nvSpPr>
        <p:spPr>
          <a:xfrm>
            <a:off x="628650" y="1011620"/>
            <a:ext cx="7886700" cy="5846380"/>
          </a:xfrm>
        </p:spPr>
        <p:txBody>
          <a:bodyPr/>
          <a:lstStyle/>
          <a:p>
            <a:r>
              <a:rPr lang="en-US" dirty="0"/>
              <a:t>First NASA mission led by a public university (U of Arizona) in cooperation with JPL and partners in Canada, Switzerland, Denmark, Germany, Finland and the UK</a:t>
            </a:r>
          </a:p>
          <a:p>
            <a:r>
              <a:rPr lang="en-US" dirty="0"/>
              <a:t>Used copies of instruments from failed prior missions</a:t>
            </a:r>
          </a:p>
          <a:p>
            <a:r>
              <a:rPr lang="en-US" dirty="0"/>
              <a:t>First to land in the polar region (68ᴼ North)</a:t>
            </a:r>
          </a:p>
          <a:p>
            <a:r>
              <a:rPr lang="en-US" dirty="0"/>
              <a:t>Not a rover because the landing area is uniform, and more weight budget could be used for instrumentation</a:t>
            </a:r>
          </a:p>
          <a:p>
            <a:r>
              <a:rPr lang="en-US" dirty="0"/>
              <a:t>Built by Lockheed Martin for $325 million (plus $95 million to launch)</a:t>
            </a:r>
          </a:p>
          <a:p>
            <a:r>
              <a:rPr lang="en-US" dirty="0"/>
              <a:t>Launched August 2007, landed May 2008</a:t>
            </a:r>
          </a:p>
          <a:p>
            <a:r>
              <a:rPr lang="en-US" dirty="0"/>
              <a:t>Planned to operate for 90 sols, operated for 157 sols</a:t>
            </a:r>
          </a:p>
          <a:p>
            <a:r>
              <a:rPr lang="en-US" dirty="0"/>
              <a:t>Objectives</a:t>
            </a:r>
          </a:p>
          <a:p>
            <a:pPr lvl="1"/>
            <a:r>
              <a:rPr lang="en-US" dirty="0"/>
              <a:t>Dig through topsoil to study the chemistry of ice below</a:t>
            </a:r>
          </a:p>
          <a:p>
            <a:pPr lvl="1"/>
            <a:r>
              <a:rPr lang="en-US" dirty="0"/>
              <a:t>Look for organics at a depth protected from radiation</a:t>
            </a:r>
          </a:p>
          <a:p>
            <a:r>
              <a:rPr lang="en-US" dirty="0"/>
              <a:t>Also contained a DVD similar to the Voyager “golden record”</a:t>
            </a:r>
          </a:p>
          <a:p>
            <a:pPr lvl="1"/>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96D0888D-2FBC-B681-8957-842891684359}"/>
              </a:ext>
            </a:extLst>
          </p:cNvPr>
          <p:cNvSpPr>
            <a:spLocks noGrp="1"/>
          </p:cNvSpPr>
          <p:nvPr>
            <p:ph type="sldNum" sz="quarter" idx="12"/>
          </p:nvPr>
        </p:nvSpPr>
        <p:spPr/>
        <p:txBody>
          <a:bodyPr/>
          <a:lstStyle/>
          <a:p>
            <a:fld id="{6E2D2B3B-882E-40F3-A32F-6DD516915044}" type="slidenum">
              <a:rPr lang="en-US" smtClean="0"/>
              <a:pPr/>
              <a:t>23</a:t>
            </a:fld>
            <a:endParaRPr lang="en-US" dirty="0"/>
          </a:p>
        </p:txBody>
      </p:sp>
    </p:spTree>
    <p:extLst>
      <p:ext uri="{BB962C8B-B14F-4D97-AF65-F5344CB8AC3E}">
        <p14:creationId xmlns:p14="http://schemas.microsoft.com/office/powerpoint/2010/main" val="19609491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A420D-2AF7-06D7-EAAE-9D901AD00FC3}"/>
              </a:ext>
            </a:extLst>
          </p:cNvPr>
          <p:cNvSpPr>
            <a:spLocks noGrp="1"/>
          </p:cNvSpPr>
          <p:nvPr>
            <p:ph type="title"/>
          </p:nvPr>
        </p:nvSpPr>
        <p:spPr>
          <a:xfrm>
            <a:off x="628650" y="136525"/>
            <a:ext cx="7886700" cy="875095"/>
          </a:xfrm>
        </p:spPr>
        <p:txBody>
          <a:bodyPr>
            <a:normAutofit fontScale="90000"/>
          </a:bodyPr>
          <a:lstStyle/>
          <a:p>
            <a:r>
              <a:rPr lang="en-US" dirty="0"/>
              <a:t>Phoenix Lander Instrumentation and Overview</a:t>
            </a:r>
          </a:p>
        </p:txBody>
      </p:sp>
      <p:sp>
        <p:nvSpPr>
          <p:cNvPr id="3" name="Content Placeholder 2">
            <a:extLst>
              <a:ext uri="{FF2B5EF4-FFF2-40B4-BE49-F238E27FC236}">
                <a16:creationId xmlns:a16="http://schemas.microsoft.com/office/drawing/2014/main" id="{1A64A86A-4E5B-3014-4253-7ACFB0FA20C2}"/>
              </a:ext>
            </a:extLst>
          </p:cNvPr>
          <p:cNvSpPr>
            <a:spLocks noGrp="1"/>
          </p:cNvSpPr>
          <p:nvPr>
            <p:ph idx="1"/>
          </p:nvPr>
        </p:nvSpPr>
        <p:spPr>
          <a:xfrm>
            <a:off x="628650" y="1011620"/>
            <a:ext cx="7886700" cy="5165343"/>
          </a:xfrm>
        </p:spPr>
        <p:txBody>
          <a:bodyPr/>
          <a:lstStyle/>
          <a:p>
            <a:r>
              <a:rPr lang="en-US" dirty="0"/>
              <a:t>Robotic arm can dig 7.5 feet out and 1.5 feet deep using a rotating rasp tool</a:t>
            </a:r>
          </a:p>
          <a:p>
            <a:r>
              <a:rPr lang="en-US" dirty="0"/>
              <a:t>Thermal and Evolved Gas Analyzer (TEGA) heats the samples and feed the gasses released to a mass spectrometer</a:t>
            </a:r>
          </a:p>
          <a:p>
            <a:r>
              <a:rPr lang="en-US" dirty="0"/>
              <a:t>Microscopy, Electrochemistry and Conductivity Analyzer (MECA) does microscopic analysis of soil to determine mineralogy, and measures water and ice content, salinity and acidity</a:t>
            </a:r>
          </a:p>
          <a:p>
            <a:r>
              <a:rPr lang="en-US" dirty="0"/>
              <a:t>Meteorology Station records daily weather with temperature, pressure and LIDAR to detect dust, clouds and fog</a:t>
            </a:r>
          </a:p>
          <a:p>
            <a:r>
              <a:rPr lang="en-US" dirty="0"/>
              <a:t>No organic compounds were detected by the GC-MS, possibly due to destruction by perchlorates  </a:t>
            </a:r>
          </a:p>
          <a:p>
            <a:endParaRPr lang="en-US" dirty="0"/>
          </a:p>
          <a:p>
            <a:r>
              <a:rPr lang="en-US" dirty="0">
                <a:hlinkClick r:id="rId2"/>
              </a:rPr>
              <a:t>Overview video (2:30)</a:t>
            </a:r>
            <a:endParaRPr lang="en-US" dirty="0"/>
          </a:p>
          <a:p>
            <a:r>
              <a:rPr lang="en-US" dirty="0">
                <a:hlinkClick r:id="rId3"/>
              </a:rPr>
              <a:t>PBS Documentary (1:22)</a:t>
            </a:r>
            <a:endParaRPr lang="en-US" dirty="0"/>
          </a:p>
          <a:p>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96D0888D-2FBC-B681-8957-842891684359}"/>
              </a:ext>
            </a:extLst>
          </p:cNvPr>
          <p:cNvSpPr>
            <a:spLocks noGrp="1"/>
          </p:cNvSpPr>
          <p:nvPr>
            <p:ph type="sldNum" sz="quarter" idx="12"/>
          </p:nvPr>
        </p:nvSpPr>
        <p:spPr/>
        <p:txBody>
          <a:bodyPr/>
          <a:lstStyle/>
          <a:p>
            <a:fld id="{6E2D2B3B-882E-40F3-A32F-6DD516915044}" type="slidenum">
              <a:rPr lang="en-US" smtClean="0"/>
              <a:pPr/>
              <a:t>24</a:t>
            </a:fld>
            <a:endParaRPr lang="en-US" dirty="0"/>
          </a:p>
        </p:txBody>
      </p:sp>
    </p:spTree>
    <p:extLst>
      <p:ext uri="{BB962C8B-B14F-4D97-AF65-F5344CB8AC3E}">
        <p14:creationId xmlns:p14="http://schemas.microsoft.com/office/powerpoint/2010/main" val="492675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A7481-4AAD-0BB0-1913-65AA7DC3D0FA}"/>
              </a:ext>
            </a:extLst>
          </p:cNvPr>
          <p:cNvSpPr>
            <a:spLocks noGrp="1"/>
          </p:cNvSpPr>
          <p:nvPr>
            <p:ph type="title"/>
          </p:nvPr>
        </p:nvSpPr>
        <p:spPr>
          <a:xfrm>
            <a:off x="628650" y="136525"/>
            <a:ext cx="7886700" cy="843564"/>
          </a:xfrm>
        </p:spPr>
        <p:txBody>
          <a:bodyPr/>
          <a:lstStyle/>
          <a:p>
            <a:r>
              <a:rPr lang="en-US" dirty="0"/>
              <a:t>Summary of Week 3</a:t>
            </a:r>
          </a:p>
        </p:txBody>
      </p:sp>
      <p:sp>
        <p:nvSpPr>
          <p:cNvPr id="3" name="Content Placeholder 2">
            <a:extLst>
              <a:ext uri="{FF2B5EF4-FFF2-40B4-BE49-F238E27FC236}">
                <a16:creationId xmlns:a16="http://schemas.microsoft.com/office/drawing/2014/main" id="{046F59D0-197D-46FC-94F4-846F891FD276}"/>
              </a:ext>
            </a:extLst>
          </p:cNvPr>
          <p:cNvSpPr>
            <a:spLocks noGrp="1"/>
          </p:cNvSpPr>
          <p:nvPr>
            <p:ph idx="1"/>
          </p:nvPr>
        </p:nvSpPr>
        <p:spPr>
          <a:xfrm>
            <a:off x="628650" y="980089"/>
            <a:ext cx="7886700" cy="5196874"/>
          </a:xfrm>
        </p:spPr>
        <p:txBody>
          <a:bodyPr/>
          <a:lstStyle/>
          <a:p>
            <a:r>
              <a:rPr lang="en-US" dirty="0"/>
              <a:t>Odyssey is an example of a very long-lived orbiter</a:t>
            </a:r>
          </a:p>
          <a:p>
            <a:r>
              <a:rPr lang="en-US" dirty="0"/>
              <a:t>Spirit and Opportunity rovers performed superbly</a:t>
            </a:r>
          </a:p>
          <a:p>
            <a:r>
              <a:rPr lang="en-US" dirty="0"/>
              <a:t>ESA’s first Mars mission was a big success, but UK’s Beagle failed</a:t>
            </a:r>
          </a:p>
          <a:p>
            <a:r>
              <a:rPr lang="en-US" dirty="0"/>
              <a:t>US MRO returned unprecedented amounts of data</a:t>
            </a:r>
          </a:p>
          <a:p>
            <a:r>
              <a:rPr lang="en-US" dirty="0"/>
              <a:t>US successfully carried out the first high latitude mission </a:t>
            </a:r>
            <a:r>
              <a:rPr lang="en-US"/>
              <a:t>(Phoenix) and </a:t>
            </a:r>
            <a:r>
              <a:rPr lang="en-US" dirty="0"/>
              <a:t>sampled water ice for the first time</a:t>
            </a: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56805803-33A4-E5B1-617E-24DD2C8C80FE}"/>
              </a:ext>
            </a:extLst>
          </p:cNvPr>
          <p:cNvSpPr>
            <a:spLocks noGrp="1"/>
          </p:cNvSpPr>
          <p:nvPr>
            <p:ph type="sldNum" sz="quarter" idx="12"/>
          </p:nvPr>
        </p:nvSpPr>
        <p:spPr/>
        <p:txBody>
          <a:bodyPr/>
          <a:lstStyle/>
          <a:p>
            <a:fld id="{6E2D2B3B-882E-40F3-A32F-6DD516915044}" type="slidenum">
              <a:rPr lang="en-US" smtClean="0"/>
              <a:pPr/>
              <a:t>25</a:t>
            </a:fld>
            <a:endParaRPr lang="en-US" dirty="0"/>
          </a:p>
        </p:txBody>
      </p:sp>
    </p:spTree>
    <p:extLst>
      <p:ext uri="{BB962C8B-B14F-4D97-AF65-F5344CB8AC3E}">
        <p14:creationId xmlns:p14="http://schemas.microsoft.com/office/powerpoint/2010/main" val="37567935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02359-7F14-E4D7-DC0D-A938F4DF8FAE}"/>
              </a:ext>
            </a:extLst>
          </p:cNvPr>
          <p:cNvSpPr>
            <a:spLocks noGrp="1"/>
          </p:cNvSpPr>
          <p:nvPr>
            <p:ph type="title"/>
          </p:nvPr>
        </p:nvSpPr>
        <p:spPr>
          <a:xfrm>
            <a:off x="628650" y="136525"/>
            <a:ext cx="7886700" cy="622846"/>
          </a:xfrm>
        </p:spPr>
        <p:txBody>
          <a:bodyPr/>
          <a:lstStyle/>
          <a:p>
            <a:r>
              <a:rPr lang="en-US" dirty="0"/>
              <a:t>What’s next</a:t>
            </a:r>
          </a:p>
        </p:txBody>
      </p:sp>
      <p:sp>
        <p:nvSpPr>
          <p:cNvPr id="3" name="Content Placeholder 2">
            <a:extLst>
              <a:ext uri="{FF2B5EF4-FFF2-40B4-BE49-F238E27FC236}">
                <a16:creationId xmlns:a16="http://schemas.microsoft.com/office/drawing/2014/main" id="{87B5B22B-0BB9-8F39-4B18-FE69DE46B8B5}"/>
              </a:ext>
            </a:extLst>
          </p:cNvPr>
          <p:cNvSpPr>
            <a:spLocks noGrp="1"/>
          </p:cNvSpPr>
          <p:nvPr>
            <p:ph idx="1"/>
          </p:nvPr>
        </p:nvSpPr>
        <p:spPr>
          <a:xfrm>
            <a:off x="628650" y="938758"/>
            <a:ext cx="7886700" cy="5417592"/>
          </a:xfrm>
        </p:spPr>
        <p:txBody>
          <a:bodyPr/>
          <a:lstStyle/>
          <a:p>
            <a:pPr lvl="1"/>
            <a:r>
              <a:rPr lang="en-US" sz="2400" dirty="0"/>
              <a:t>2010s: Curiosity, MAVEN, Mangalayan, Insight</a:t>
            </a:r>
          </a:p>
          <a:p>
            <a:pPr lvl="1"/>
            <a:r>
              <a:rPr lang="en-US" sz="2400" dirty="0"/>
              <a:t>2020s: Perseverance, Ingenuity, Tianwen, Emirati Hope</a:t>
            </a:r>
          </a:p>
          <a:p>
            <a:pPr lvl="1"/>
            <a:r>
              <a:rPr lang="en-US" sz="2400" dirty="0"/>
              <a:t>Mars science summary</a:t>
            </a:r>
          </a:p>
          <a:p>
            <a:pPr lvl="1"/>
            <a:r>
              <a:rPr lang="en-US" sz="2400" dirty="0"/>
              <a:t>Unlaunched: Exo-Mars</a:t>
            </a:r>
          </a:p>
          <a:p>
            <a:pPr lvl="1"/>
            <a:r>
              <a:rPr lang="en-US" sz="2400" dirty="0"/>
              <a:t>Humans?</a:t>
            </a:r>
          </a:p>
        </p:txBody>
      </p:sp>
      <p:sp>
        <p:nvSpPr>
          <p:cNvPr id="4" name="Slide Number Placeholder 3">
            <a:extLst>
              <a:ext uri="{FF2B5EF4-FFF2-40B4-BE49-F238E27FC236}">
                <a16:creationId xmlns:a16="http://schemas.microsoft.com/office/drawing/2014/main" id="{59F39F13-2478-3D1D-33EE-F208871F649C}"/>
              </a:ext>
            </a:extLst>
          </p:cNvPr>
          <p:cNvSpPr>
            <a:spLocks noGrp="1"/>
          </p:cNvSpPr>
          <p:nvPr>
            <p:ph type="sldNum" sz="quarter" idx="12"/>
          </p:nvPr>
        </p:nvSpPr>
        <p:spPr/>
        <p:txBody>
          <a:bodyPr/>
          <a:lstStyle/>
          <a:p>
            <a:fld id="{6E2D2B3B-882E-40F3-A32F-6DD516915044}" type="slidenum">
              <a:rPr lang="en-US" smtClean="0"/>
              <a:pPr/>
              <a:t>26</a:t>
            </a:fld>
            <a:endParaRPr lang="en-US" dirty="0"/>
          </a:p>
        </p:txBody>
      </p:sp>
    </p:spTree>
    <p:extLst>
      <p:ext uri="{BB962C8B-B14F-4D97-AF65-F5344CB8AC3E}">
        <p14:creationId xmlns:p14="http://schemas.microsoft.com/office/powerpoint/2010/main" val="3976899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p:cNvPicPr>
          <p:nvPr>
            <p:ph type="pic" idx="1"/>
          </p:nvPr>
        </p:nvPicPr>
        <p:blipFill>
          <a:blip r:embed="rId2">
            <a:extLst>
              <a:ext uri="{28A0092B-C50C-407E-A947-70E740481C1C}">
                <a14:useLocalDpi xmlns:a14="http://schemas.microsoft.com/office/drawing/2010/main" val="0"/>
              </a:ext>
            </a:extLst>
          </a:blip>
          <a:srcRect/>
          <a:stretch/>
        </p:blipFill>
        <p:spPr>
          <a:xfrm>
            <a:off x="231494" y="0"/>
            <a:ext cx="9329195" cy="6967959"/>
          </a:xfrm>
        </p:spPr>
      </p:pic>
      <p:sp>
        <p:nvSpPr>
          <p:cNvPr id="2" name="Slide Number Placeholder 1">
            <a:extLst>
              <a:ext uri="{FF2B5EF4-FFF2-40B4-BE49-F238E27FC236}">
                <a16:creationId xmlns:a16="http://schemas.microsoft.com/office/drawing/2014/main" id="{5C6B15A7-5435-BF9F-35B6-5BD991EEACFF}"/>
              </a:ext>
            </a:extLst>
          </p:cNvPr>
          <p:cNvSpPr>
            <a:spLocks noGrp="1"/>
          </p:cNvSpPr>
          <p:nvPr>
            <p:ph type="sldNum" sz="quarter" idx="12"/>
          </p:nvPr>
        </p:nvSpPr>
        <p:spPr/>
        <p:txBody>
          <a:bodyPr/>
          <a:lstStyle/>
          <a:p>
            <a:fld id="{6E2D2B3B-882E-40F3-A32F-6DD516915044}" type="slidenum">
              <a:rPr lang="en-US" smtClean="0"/>
              <a:pPr/>
              <a:t>3</a:t>
            </a:fld>
            <a:endParaRPr lang="en-US" dirty="0"/>
          </a:p>
        </p:txBody>
      </p:sp>
    </p:spTree>
    <p:extLst>
      <p:ext uri="{BB962C8B-B14F-4D97-AF65-F5344CB8AC3E}">
        <p14:creationId xmlns:p14="http://schemas.microsoft.com/office/powerpoint/2010/main" val="2065062686"/>
      </p:ext>
    </p:extLst>
  </p:cSld>
  <p:clrMapOvr>
    <a:masterClrMapping/>
  </p:clrMapOvr>
  <mc:AlternateContent xmlns:mc="http://schemas.openxmlformats.org/markup-compatibility/2006" xmlns:p14="http://schemas.microsoft.com/office/powerpoint/2010/main">
    <mc:Choice Requires="p14">
      <p:transition spd="slow" p14:dur="2000" advTm="77938"/>
    </mc:Choice>
    <mc:Fallback xmlns="">
      <p:transition spd="slow" advTm="7793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A7481-4AAD-0BB0-1913-65AA7DC3D0FA}"/>
              </a:ext>
            </a:extLst>
          </p:cNvPr>
          <p:cNvSpPr>
            <a:spLocks noGrp="1"/>
          </p:cNvSpPr>
          <p:nvPr>
            <p:ph type="title"/>
          </p:nvPr>
        </p:nvSpPr>
        <p:spPr>
          <a:xfrm>
            <a:off x="628650" y="136525"/>
            <a:ext cx="7886700" cy="843564"/>
          </a:xfrm>
        </p:spPr>
        <p:txBody>
          <a:bodyPr/>
          <a:lstStyle/>
          <a:p>
            <a:r>
              <a:rPr lang="en-US" dirty="0"/>
              <a:t>US Mars Odyssey</a:t>
            </a:r>
          </a:p>
        </p:txBody>
      </p:sp>
      <p:sp>
        <p:nvSpPr>
          <p:cNvPr id="3" name="Content Placeholder 2">
            <a:extLst>
              <a:ext uri="{FF2B5EF4-FFF2-40B4-BE49-F238E27FC236}">
                <a16:creationId xmlns:a16="http://schemas.microsoft.com/office/drawing/2014/main" id="{046F59D0-197D-46FC-94F4-846F891FD276}"/>
              </a:ext>
            </a:extLst>
          </p:cNvPr>
          <p:cNvSpPr>
            <a:spLocks noGrp="1"/>
          </p:cNvSpPr>
          <p:nvPr>
            <p:ph idx="1"/>
          </p:nvPr>
        </p:nvSpPr>
        <p:spPr>
          <a:xfrm>
            <a:off x="628650" y="980090"/>
            <a:ext cx="7886700" cy="1962808"/>
          </a:xfrm>
        </p:spPr>
        <p:txBody>
          <a:bodyPr>
            <a:normAutofit/>
          </a:bodyPr>
          <a:lstStyle/>
          <a:p>
            <a:r>
              <a:rPr lang="en-US" dirty="0"/>
              <a:t>$300 million orbiter launched April 2001</a:t>
            </a:r>
          </a:p>
          <a:p>
            <a:r>
              <a:rPr lang="en-US" dirty="0"/>
              <a:t>In polar orbit since October 2001 and still operating</a:t>
            </a:r>
          </a:p>
          <a:p>
            <a:r>
              <a:rPr lang="en-US" dirty="0"/>
              <a:t>High resolution images, thermal imaging, and a radiation detector</a:t>
            </a:r>
          </a:p>
          <a:p>
            <a:r>
              <a:rPr lang="en-US" dirty="0"/>
              <a:t>Carries Russian High Energy Neutron Detector to see H of H</a:t>
            </a:r>
            <a:r>
              <a:rPr lang="en-US" baseline="-25000" dirty="0"/>
              <a:t>2</a:t>
            </a:r>
            <a:r>
              <a:rPr lang="en-US" dirty="0"/>
              <a:t>0</a:t>
            </a:r>
          </a:p>
          <a:p>
            <a:r>
              <a:rPr lang="en-US" dirty="0"/>
              <a:t>Radio relay for Spirit and Opportunity</a:t>
            </a:r>
          </a:p>
          <a:p>
            <a:pPr marL="0" indent="0">
              <a:buNone/>
            </a:pPr>
            <a:endParaRPr lang="en-US" dirty="0"/>
          </a:p>
        </p:txBody>
      </p:sp>
      <p:sp>
        <p:nvSpPr>
          <p:cNvPr id="4" name="Slide Number Placeholder 3">
            <a:extLst>
              <a:ext uri="{FF2B5EF4-FFF2-40B4-BE49-F238E27FC236}">
                <a16:creationId xmlns:a16="http://schemas.microsoft.com/office/drawing/2014/main" id="{56805803-33A4-E5B1-617E-24DD2C8C80FE}"/>
              </a:ext>
            </a:extLst>
          </p:cNvPr>
          <p:cNvSpPr>
            <a:spLocks noGrp="1"/>
          </p:cNvSpPr>
          <p:nvPr>
            <p:ph type="sldNum" sz="quarter" idx="12"/>
          </p:nvPr>
        </p:nvSpPr>
        <p:spPr/>
        <p:txBody>
          <a:bodyPr/>
          <a:lstStyle/>
          <a:p>
            <a:fld id="{6E2D2B3B-882E-40F3-A32F-6DD516915044}" type="slidenum">
              <a:rPr lang="en-US" smtClean="0"/>
              <a:pPr/>
              <a:t>4</a:t>
            </a:fld>
            <a:endParaRPr lang="en-US" dirty="0"/>
          </a:p>
        </p:txBody>
      </p:sp>
      <p:pic>
        <p:nvPicPr>
          <p:cNvPr id="6" name="Picture 5" descr="A close-up of a crater&#10;&#10;Description automatically generated">
            <a:extLst>
              <a:ext uri="{FF2B5EF4-FFF2-40B4-BE49-F238E27FC236}">
                <a16:creationId xmlns:a16="http://schemas.microsoft.com/office/drawing/2014/main" id="{306DC394-8EB8-25DF-3EF3-58D08E02B0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299" y="2938474"/>
            <a:ext cx="4642929" cy="3775945"/>
          </a:xfrm>
          <a:prstGeom prst="rect">
            <a:avLst/>
          </a:prstGeom>
        </p:spPr>
      </p:pic>
      <p:pic>
        <p:nvPicPr>
          <p:cNvPr id="10" name="Picture 9" descr="A close-up of a map&#10;&#10;Description automatically generated">
            <a:extLst>
              <a:ext uri="{FF2B5EF4-FFF2-40B4-BE49-F238E27FC236}">
                <a16:creationId xmlns:a16="http://schemas.microsoft.com/office/drawing/2014/main" id="{042C7D57-F600-C9E5-6308-C1FC9FF7F2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6245" y="2942898"/>
            <a:ext cx="4047755" cy="3761011"/>
          </a:xfrm>
          <a:prstGeom prst="rect">
            <a:avLst/>
          </a:prstGeom>
        </p:spPr>
      </p:pic>
    </p:spTree>
    <p:extLst>
      <p:ext uri="{BB962C8B-B14F-4D97-AF65-F5344CB8AC3E}">
        <p14:creationId xmlns:p14="http://schemas.microsoft.com/office/powerpoint/2010/main" val="3333319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4AD6B-33A1-C366-6CE1-2B1963AD9D4B}"/>
              </a:ext>
            </a:extLst>
          </p:cNvPr>
          <p:cNvSpPr>
            <a:spLocks noGrp="1"/>
          </p:cNvSpPr>
          <p:nvPr>
            <p:ph type="title"/>
          </p:nvPr>
        </p:nvSpPr>
        <p:spPr>
          <a:xfrm>
            <a:off x="628650" y="136525"/>
            <a:ext cx="7548398" cy="833053"/>
          </a:xfrm>
        </p:spPr>
        <p:txBody>
          <a:bodyPr/>
          <a:lstStyle/>
          <a:p>
            <a:r>
              <a:rPr lang="en-US" dirty="0"/>
              <a:t>Digression: Challenges of Getting to Mars</a:t>
            </a:r>
          </a:p>
        </p:txBody>
      </p:sp>
      <p:sp>
        <p:nvSpPr>
          <p:cNvPr id="3" name="Content Placeholder 2">
            <a:extLst>
              <a:ext uri="{FF2B5EF4-FFF2-40B4-BE49-F238E27FC236}">
                <a16:creationId xmlns:a16="http://schemas.microsoft.com/office/drawing/2014/main" id="{1C7BC08C-75B8-9DAC-DEFE-41B700F19CF1}"/>
              </a:ext>
            </a:extLst>
          </p:cNvPr>
          <p:cNvSpPr>
            <a:spLocks noGrp="1"/>
          </p:cNvSpPr>
          <p:nvPr>
            <p:ph idx="1"/>
          </p:nvPr>
        </p:nvSpPr>
        <p:spPr>
          <a:xfrm>
            <a:off x="628650" y="969578"/>
            <a:ext cx="7886700" cy="5207385"/>
          </a:xfrm>
        </p:spPr>
        <p:txBody>
          <a:bodyPr/>
          <a:lstStyle/>
          <a:p>
            <a:r>
              <a:rPr lang="en-US" dirty="0">
                <a:hlinkClick r:id="rId2"/>
              </a:rPr>
              <a:t>Telecommunications (2:54)</a:t>
            </a:r>
            <a:endParaRPr lang="en-US" dirty="0"/>
          </a:p>
          <a:p>
            <a:r>
              <a:rPr lang="en-US" dirty="0">
                <a:hlinkClick r:id="rId3"/>
              </a:rPr>
              <a:t>Interplanetary Cruise (3:01)</a:t>
            </a:r>
            <a:endParaRPr lang="en-US" dirty="0"/>
          </a:p>
          <a:p>
            <a:r>
              <a:rPr lang="en-US" dirty="0">
                <a:hlinkClick r:id="rId4"/>
              </a:rPr>
              <a:t>Aerobraking (3:20)</a:t>
            </a:r>
            <a:endParaRPr lang="en-US" dirty="0"/>
          </a:p>
          <a:p>
            <a:endParaRPr lang="en-US" dirty="0"/>
          </a:p>
        </p:txBody>
      </p:sp>
      <p:sp>
        <p:nvSpPr>
          <p:cNvPr id="4" name="Slide Number Placeholder 3">
            <a:extLst>
              <a:ext uri="{FF2B5EF4-FFF2-40B4-BE49-F238E27FC236}">
                <a16:creationId xmlns:a16="http://schemas.microsoft.com/office/drawing/2014/main" id="{85A25B55-A2BF-98CD-D47E-F8D5FAE88714}"/>
              </a:ext>
            </a:extLst>
          </p:cNvPr>
          <p:cNvSpPr>
            <a:spLocks noGrp="1"/>
          </p:cNvSpPr>
          <p:nvPr>
            <p:ph type="sldNum" sz="quarter" idx="12"/>
          </p:nvPr>
        </p:nvSpPr>
        <p:spPr/>
        <p:txBody>
          <a:bodyPr/>
          <a:lstStyle/>
          <a:p>
            <a:fld id="{6E2D2B3B-882E-40F3-A32F-6DD516915044}" type="slidenum">
              <a:rPr lang="en-US" smtClean="0"/>
              <a:pPr/>
              <a:t>5</a:t>
            </a:fld>
            <a:endParaRPr lang="en-US" dirty="0"/>
          </a:p>
        </p:txBody>
      </p:sp>
    </p:spTree>
    <p:extLst>
      <p:ext uri="{BB962C8B-B14F-4D97-AF65-F5344CB8AC3E}">
        <p14:creationId xmlns:p14="http://schemas.microsoft.com/office/powerpoint/2010/main" val="158500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F477-E203-5F70-30DA-02BBCA117107}"/>
              </a:ext>
            </a:extLst>
          </p:cNvPr>
          <p:cNvSpPr>
            <a:spLocks noGrp="1"/>
          </p:cNvSpPr>
          <p:nvPr>
            <p:ph type="title"/>
          </p:nvPr>
        </p:nvSpPr>
        <p:spPr>
          <a:xfrm>
            <a:off x="628650" y="136525"/>
            <a:ext cx="7886700" cy="833053"/>
          </a:xfrm>
        </p:spPr>
        <p:txBody>
          <a:bodyPr/>
          <a:lstStyle/>
          <a:p>
            <a:r>
              <a:rPr lang="en-US" dirty="0"/>
              <a:t>Mars Odyssey: Results</a:t>
            </a:r>
          </a:p>
        </p:txBody>
      </p:sp>
      <p:sp>
        <p:nvSpPr>
          <p:cNvPr id="3" name="Content Placeholder 2">
            <a:extLst>
              <a:ext uri="{FF2B5EF4-FFF2-40B4-BE49-F238E27FC236}">
                <a16:creationId xmlns:a16="http://schemas.microsoft.com/office/drawing/2014/main" id="{58A3123F-F69A-1639-766B-6260AE226E33}"/>
              </a:ext>
            </a:extLst>
          </p:cNvPr>
          <p:cNvSpPr>
            <a:spLocks noGrp="1"/>
          </p:cNvSpPr>
          <p:nvPr>
            <p:ph idx="1"/>
          </p:nvPr>
        </p:nvSpPr>
        <p:spPr>
          <a:xfrm>
            <a:off x="628650" y="969577"/>
            <a:ext cx="7886700" cy="5751897"/>
          </a:xfrm>
        </p:spPr>
        <p:txBody>
          <a:bodyPr>
            <a:normAutofit/>
          </a:bodyPr>
          <a:lstStyle/>
          <a:p>
            <a:r>
              <a:rPr lang="en-US" sz="2400" dirty="0">
                <a:hlinkClick r:id="rId2"/>
              </a:rPr>
              <a:t>First Infrared Images (1:54)</a:t>
            </a:r>
            <a:endParaRPr lang="en-US" sz="2400" dirty="0"/>
          </a:p>
          <a:p>
            <a:r>
              <a:rPr lang="en-US" sz="2400" dirty="0"/>
              <a:t>Results to date</a:t>
            </a:r>
          </a:p>
          <a:p>
            <a:pPr lvl="1"/>
            <a:r>
              <a:rPr lang="en-US" sz="2000" dirty="0"/>
              <a:t>Identified large amounts of hydrogen in the soil, implying the presence of water, much in the form of hydrated minerals, from 2% to 10% near the equator and up to 50% at some high latitudes (55ᴼ) </a:t>
            </a:r>
          </a:p>
          <a:p>
            <a:pPr lvl="1"/>
            <a:r>
              <a:rPr lang="en-US" sz="2000" dirty="0"/>
              <a:t>“Found evidence of salt deposits in 200 locations in southern Mars. These chloride minerals were left behind in places where water was once abundant”</a:t>
            </a:r>
          </a:p>
          <a:p>
            <a:pPr lvl="1"/>
            <a:r>
              <a:rPr lang="en-US" sz="2000" dirty="0"/>
              <a:t>“Observed the year-to-year variations in polar ice, clouds and dust storms”</a:t>
            </a:r>
          </a:p>
          <a:p>
            <a:pPr lvl="1"/>
            <a:r>
              <a:rPr lang="en-US" sz="2000" dirty="0"/>
              <a:t>“Helped select a landing site for the Mars Science Laboratory (MSL) and it later acted as a relay for the MSL rover Curiosity”</a:t>
            </a:r>
          </a:p>
          <a:p>
            <a:pPr lvl="1"/>
            <a:r>
              <a:rPr lang="en-US" sz="2000" dirty="0"/>
              <a:t>“Mars Odyssey’s camera had helped construct the most accurate global map of Mars ever, using 21,000 images from the THEMIS instrument. These pictures have been smoothed, matched, blended, and cartographically controlled to make a giant mosaic available to users online”</a:t>
            </a:r>
          </a:p>
        </p:txBody>
      </p:sp>
      <p:sp>
        <p:nvSpPr>
          <p:cNvPr id="4" name="Slide Number Placeholder 3">
            <a:extLst>
              <a:ext uri="{FF2B5EF4-FFF2-40B4-BE49-F238E27FC236}">
                <a16:creationId xmlns:a16="http://schemas.microsoft.com/office/drawing/2014/main" id="{9CCBAC2A-E252-3F64-B450-2112B061280A}"/>
              </a:ext>
            </a:extLst>
          </p:cNvPr>
          <p:cNvSpPr>
            <a:spLocks noGrp="1"/>
          </p:cNvSpPr>
          <p:nvPr>
            <p:ph type="sldNum" sz="quarter" idx="12"/>
          </p:nvPr>
        </p:nvSpPr>
        <p:spPr/>
        <p:txBody>
          <a:bodyPr/>
          <a:lstStyle/>
          <a:p>
            <a:fld id="{6E2D2B3B-882E-40F3-A32F-6DD516915044}" type="slidenum">
              <a:rPr lang="en-US" smtClean="0"/>
              <a:pPr/>
              <a:t>6</a:t>
            </a:fld>
            <a:endParaRPr lang="en-US" dirty="0"/>
          </a:p>
        </p:txBody>
      </p:sp>
    </p:spTree>
    <p:extLst>
      <p:ext uri="{BB962C8B-B14F-4D97-AF65-F5344CB8AC3E}">
        <p14:creationId xmlns:p14="http://schemas.microsoft.com/office/powerpoint/2010/main" val="1022818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38D15-4763-E261-6B53-498A61AF23BC}"/>
              </a:ext>
            </a:extLst>
          </p:cNvPr>
          <p:cNvSpPr>
            <a:spLocks noGrp="1"/>
          </p:cNvSpPr>
          <p:nvPr>
            <p:ph type="title"/>
          </p:nvPr>
        </p:nvSpPr>
        <p:spPr>
          <a:xfrm>
            <a:off x="628650" y="136525"/>
            <a:ext cx="7653502" cy="759480"/>
          </a:xfrm>
        </p:spPr>
        <p:txBody>
          <a:bodyPr/>
          <a:lstStyle/>
          <a:p>
            <a:r>
              <a:rPr lang="en-US" dirty="0"/>
              <a:t>US Mars Exploration Rovers [MERs]</a:t>
            </a:r>
          </a:p>
        </p:txBody>
      </p:sp>
      <p:sp>
        <p:nvSpPr>
          <p:cNvPr id="3" name="Content Placeholder 2">
            <a:extLst>
              <a:ext uri="{FF2B5EF4-FFF2-40B4-BE49-F238E27FC236}">
                <a16:creationId xmlns:a16="http://schemas.microsoft.com/office/drawing/2014/main" id="{D63EE312-A5EA-7376-C7FA-FEC7161CE707}"/>
              </a:ext>
            </a:extLst>
          </p:cNvPr>
          <p:cNvSpPr>
            <a:spLocks noGrp="1"/>
          </p:cNvSpPr>
          <p:nvPr>
            <p:ph idx="1"/>
          </p:nvPr>
        </p:nvSpPr>
        <p:spPr>
          <a:xfrm>
            <a:off x="628650" y="896004"/>
            <a:ext cx="7886700" cy="3914977"/>
          </a:xfrm>
        </p:spPr>
        <p:txBody>
          <a:bodyPr/>
          <a:lstStyle/>
          <a:p>
            <a:r>
              <a:rPr lang="en-US" dirty="0"/>
              <a:t>Spirit and Opportunity “robotic geologists” that arrived January 2004</a:t>
            </a:r>
          </a:p>
          <a:p>
            <a:r>
              <a:rPr lang="en-US" dirty="0"/>
              <a:t>Sharper images, further travel, first microscopic views of rocks</a:t>
            </a:r>
          </a:p>
          <a:p>
            <a:r>
              <a:rPr lang="en-US" dirty="0"/>
              <a:t>Communication via Mars Odyssey</a:t>
            </a:r>
          </a:p>
          <a:p>
            <a:r>
              <a:rPr lang="en-US" dirty="0"/>
              <a:t>Lander base without instrumentation</a:t>
            </a:r>
          </a:p>
          <a:p>
            <a:r>
              <a:rPr lang="en-US" dirty="0"/>
              <a:t>EDL with airbags</a:t>
            </a:r>
          </a:p>
          <a:p>
            <a:pPr marL="0" indent="0">
              <a:buNone/>
            </a:pPr>
            <a:endParaRPr lang="en-US" dirty="0"/>
          </a:p>
          <a:p>
            <a:pPr marL="0" indent="0">
              <a:buNone/>
            </a:pPr>
            <a:r>
              <a:rPr lang="en-US" dirty="0"/>
              <a:t>  </a:t>
            </a:r>
          </a:p>
        </p:txBody>
      </p:sp>
      <p:sp>
        <p:nvSpPr>
          <p:cNvPr id="4" name="Slide Number Placeholder 3">
            <a:extLst>
              <a:ext uri="{FF2B5EF4-FFF2-40B4-BE49-F238E27FC236}">
                <a16:creationId xmlns:a16="http://schemas.microsoft.com/office/drawing/2014/main" id="{E80EAE64-D36D-BB55-592B-29CED5BE40C7}"/>
              </a:ext>
            </a:extLst>
          </p:cNvPr>
          <p:cNvSpPr>
            <a:spLocks noGrp="1"/>
          </p:cNvSpPr>
          <p:nvPr>
            <p:ph type="sldNum" sz="quarter" idx="12"/>
          </p:nvPr>
        </p:nvSpPr>
        <p:spPr/>
        <p:txBody>
          <a:bodyPr/>
          <a:lstStyle/>
          <a:p>
            <a:fld id="{6E2D2B3B-882E-40F3-A32F-6DD516915044}" type="slidenum">
              <a:rPr lang="en-US" smtClean="0"/>
              <a:pPr/>
              <a:t>7</a:t>
            </a:fld>
            <a:endParaRPr lang="en-US" dirty="0"/>
          </a:p>
        </p:txBody>
      </p:sp>
      <p:pic>
        <p:nvPicPr>
          <p:cNvPr id="6" name="Picture 5" descr="A drawing of a space craft&#10;&#10;Description automatically generated">
            <a:extLst>
              <a:ext uri="{FF2B5EF4-FFF2-40B4-BE49-F238E27FC236}">
                <a16:creationId xmlns:a16="http://schemas.microsoft.com/office/drawing/2014/main" id="{B8CAAE63-C849-CC5D-19FC-0C3BD84ABD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283" y="2441373"/>
            <a:ext cx="5213131" cy="4359186"/>
          </a:xfrm>
          <a:prstGeom prst="rect">
            <a:avLst/>
          </a:prstGeom>
        </p:spPr>
      </p:pic>
    </p:spTree>
    <p:extLst>
      <p:ext uri="{BB962C8B-B14F-4D97-AF65-F5344CB8AC3E}">
        <p14:creationId xmlns:p14="http://schemas.microsoft.com/office/powerpoint/2010/main" val="2266001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9D409-E1B1-D012-D2B2-76F1462896A5}"/>
              </a:ext>
            </a:extLst>
          </p:cNvPr>
          <p:cNvSpPr>
            <a:spLocks noGrp="1"/>
          </p:cNvSpPr>
          <p:nvPr>
            <p:ph type="title"/>
          </p:nvPr>
        </p:nvSpPr>
        <p:spPr>
          <a:xfrm>
            <a:off x="628650" y="136525"/>
            <a:ext cx="7886700" cy="885605"/>
          </a:xfrm>
        </p:spPr>
        <p:txBody>
          <a:bodyPr/>
          <a:lstStyle/>
          <a:p>
            <a:r>
              <a:rPr lang="en-US" dirty="0"/>
              <a:t>MER Science Plan</a:t>
            </a:r>
          </a:p>
        </p:txBody>
      </p:sp>
      <p:sp>
        <p:nvSpPr>
          <p:cNvPr id="3" name="Content Placeholder 2">
            <a:extLst>
              <a:ext uri="{FF2B5EF4-FFF2-40B4-BE49-F238E27FC236}">
                <a16:creationId xmlns:a16="http://schemas.microsoft.com/office/drawing/2014/main" id="{5454A612-6DEA-20D1-41A5-CBCAD225FF02}"/>
              </a:ext>
            </a:extLst>
          </p:cNvPr>
          <p:cNvSpPr>
            <a:spLocks noGrp="1"/>
          </p:cNvSpPr>
          <p:nvPr>
            <p:ph idx="1"/>
          </p:nvPr>
        </p:nvSpPr>
        <p:spPr>
          <a:xfrm>
            <a:off x="628650" y="1022130"/>
            <a:ext cx="7886700" cy="5154833"/>
          </a:xfrm>
        </p:spPr>
        <p:txBody>
          <a:bodyPr/>
          <a:lstStyle/>
          <a:p>
            <a:r>
              <a:rPr lang="en-US" dirty="0"/>
              <a:t>Chief Scientist: Steve Squyres of Cornell University</a:t>
            </a:r>
          </a:p>
          <a:p>
            <a:r>
              <a:rPr lang="en-US" dirty="0"/>
              <a:t>EDL Lead: Adam Steltzner (NASA’s “rock star” engineer)</a:t>
            </a:r>
          </a:p>
          <a:p>
            <a:r>
              <a:rPr lang="en-US" dirty="0"/>
              <a:t>Panoramic camera at human height and thermal emission spectrometer used to help scientists on Earth to identify target sites</a:t>
            </a:r>
          </a:p>
          <a:p>
            <a:r>
              <a:rPr lang="en-US" dirty="0"/>
              <a:t>Rover goes to the site, avoiding hazards on its own</a:t>
            </a:r>
          </a:p>
          <a:p>
            <a:r>
              <a:rPr lang="en-US" dirty="0"/>
              <a:t>Microscopic imager sends back hand-lens equivalent images</a:t>
            </a:r>
          </a:p>
          <a:p>
            <a:r>
              <a:rPr lang="en-US" dirty="0"/>
              <a:t>Spectrometers identify composition</a:t>
            </a:r>
          </a:p>
          <a:p>
            <a:pPr lvl="1"/>
            <a:r>
              <a:rPr lang="en-US" dirty="0"/>
              <a:t>Mössbauer spectrometer: measures nuclear recoil of gamma rays (Co-57, half life 272 days, 300mCi) to identify and quantify iron-containing minerals</a:t>
            </a:r>
          </a:p>
          <a:p>
            <a:pPr lvl="1"/>
            <a:r>
              <a:rPr lang="en-US" dirty="0"/>
              <a:t>Alpha Particle X-Ray Spectrometer (APXS): determines elemental composition of rocks via response to alpha particle bombardment</a:t>
            </a:r>
          </a:p>
          <a:p>
            <a:r>
              <a:rPr lang="en-US" dirty="0"/>
              <a:t>Rock abrasion tool (RAT) substitutes for the geologist’s hammer, scraping away the weathered surface</a:t>
            </a:r>
          </a:p>
          <a:p>
            <a:r>
              <a:rPr lang="en-US" dirty="0"/>
              <a:t>Scraped rock is re-analyzed by spectrometers</a:t>
            </a:r>
          </a:p>
        </p:txBody>
      </p:sp>
      <p:sp>
        <p:nvSpPr>
          <p:cNvPr id="4" name="Slide Number Placeholder 3">
            <a:extLst>
              <a:ext uri="{FF2B5EF4-FFF2-40B4-BE49-F238E27FC236}">
                <a16:creationId xmlns:a16="http://schemas.microsoft.com/office/drawing/2014/main" id="{1093D6D0-0D7E-8FAA-C16F-EF9F26599300}"/>
              </a:ext>
            </a:extLst>
          </p:cNvPr>
          <p:cNvSpPr>
            <a:spLocks noGrp="1"/>
          </p:cNvSpPr>
          <p:nvPr>
            <p:ph type="sldNum" sz="quarter" idx="12"/>
          </p:nvPr>
        </p:nvSpPr>
        <p:spPr/>
        <p:txBody>
          <a:bodyPr/>
          <a:lstStyle/>
          <a:p>
            <a:fld id="{6E2D2B3B-882E-40F3-A32F-6DD516915044}" type="slidenum">
              <a:rPr lang="en-US" smtClean="0"/>
              <a:pPr/>
              <a:t>8</a:t>
            </a:fld>
            <a:endParaRPr lang="en-US"/>
          </a:p>
        </p:txBody>
      </p:sp>
    </p:spTree>
    <p:extLst>
      <p:ext uri="{BB962C8B-B14F-4D97-AF65-F5344CB8AC3E}">
        <p14:creationId xmlns:p14="http://schemas.microsoft.com/office/powerpoint/2010/main" val="1420767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61464-8338-6063-9180-D94801190102}"/>
              </a:ext>
            </a:extLst>
          </p:cNvPr>
          <p:cNvSpPr>
            <a:spLocks noGrp="1"/>
          </p:cNvSpPr>
          <p:nvPr>
            <p:ph type="title"/>
          </p:nvPr>
        </p:nvSpPr>
        <p:spPr>
          <a:xfrm>
            <a:off x="628650" y="136525"/>
            <a:ext cx="7886700" cy="864584"/>
          </a:xfrm>
        </p:spPr>
        <p:txBody>
          <a:bodyPr/>
          <a:lstStyle/>
          <a:p>
            <a:r>
              <a:rPr lang="en-US"/>
              <a:t>Spirit and Opportunity Development</a:t>
            </a:r>
          </a:p>
        </p:txBody>
      </p:sp>
      <p:sp>
        <p:nvSpPr>
          <p:cNvPr id="3" name="Content Placeholder 2">
            <a:extLst>
              <a:ext uri="{FF2B5EF4-FFF2-40B4-BE49-F238E27FC236}">
                <a16:creationId xmlns:a16="http://schemas.microsoft.com/office/drawing/2014/main" id="{3E5BCB63-CF39-D85D-718D-0E45B5DA7BC1}"/>
              </a:ext>
            </a:extLst>
          </p:cNvPr>
          <p:cNvSpPr>
            <a:spLocks noGrp="1"/>
          </p:cNvSpPr>
          <p:nvPr>
            <p:ph idx="1"/>
          </p:nvPr>
        </p:nvSpPr>
        <p:spPr>
          <a:xfrm>
            <a:off x="628650" y="1253331"/>
            <a:ext cx="7886700" cy="4351338"/>
          </a:xfrm>
        </p:spPr>
        <p:txBody>
          <a:bodyPr/>
          <a:lstStyle/>
          <a:p>
            <a:r>
              <a:rPr lang="en-US" dirty="0">
                <a:hlinkClick r:id="rId2"/>
              </a:rPr>
              <a:t>JPL Mission To Mars Documentary (13:45)</a:t>
            </a:r>
            <a:endParaRPr lang="en-US" dirty="0"/>
          </a:p>
          <a:p>
            <a:pPr lvl="1"/>
            <a:r>
              <a:rPr lang="en-US" dirty="0"/>
              <a:t>NASA seamstresses</a:t>
            </a:r>
          </a:p>
          <a:p>
            <a:pPr lvl="1"/>
            <a:r>
              <a:rPr lang="en-US" dirty="0"/>
              <a:t>Airbag testing</a:t>
            </a:r>
          </a:p>
          <a:p>
            <a:pPr lvl="1"/>
            <a:r>
              <a:rPr lang="en-US" dirty="0"/>
              <a:t>Review board</a:t>
            </a:r>
          </a:p>
          <a:p>
            <a:pPr lvl="1"/>
            <a:r>
              <a:rPr lang="en-US" dirty="0"/>
              <a:t>Science vs. engineering for choosing the landing site</a:t>
            </a:r>
          </a:p>
          <a:p>
            <a:pPr lvl="1"/>
            <a:r>
              <a:rPr lang="en-US" dirty="0"/>
              <a:t>Parachute testing</a:t>
            </a:r>
          </a:p>
          <a:p>
            <a:pPr lvl="1"/>
            <a:r>
              <a:rPr lang="en-US" dirty="0"/>
              <a:t>Integration and testing</a:t>
            </a:r>
          </a:p>
          <a:p>
            <a:pPr lvl="1"/>
            <a:r>
              <a:rPr lang="en-US" dirty="0"/>
              <a:t>Retrorocket testing</a:t>
            </a:r>
          </a:p>
          <a:p>
            <a:pPr lvl="1"/>
            <a:r>
              <a:rPr lang="en-US" dirty="0"/>
              <a:t>Field Integrated Design and Operation</a:t>
            </a:r>
          </a:p>
          <a:p>
            <a:pPr lvl="1"/>
            <a:r>
              <a:rPr lang="en-US" dirty="0"/>
              <a:t>Parachute testing after design changes</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B353B566-86D1-5376-8857-CD31496BEC44}"/>
              </a:ext>
            </a:extLst>
          </p:cNvPr>
          <p:cNvSpPr>
            <a:spLocks noGrp="1"/>
          </p:cNvSpPr>
          <p:nvPr>
            <p:ph type="sldNum" sz="quarter" idx="12"/>
          </p:nvPr>
        </p:nvSpPr>
        <p:spPr/>
        <p:txBody>
          <a:bodyPr/>
          <a:lstStyle/>
          <a:p>
            <a:fld id="{6E2D2B3B-882E-40F3-A32F-6DD516915044}" type="slidenum">
              <a:rPr lang="en-US" smtClean="0"/>
              <a:pPr/>
              <a:t>9</a:t>
            </a:fld>
            <a:endParaRPr lang="en-US"/>
          </a:p>
        </p:txBody>
      </p:sp>
    </p:spTree>
    <p:extLst>
      <p:ext uri="{BB962C8B-B14F-4D97-AF65-F5344CB8AC3E}">
        <p14:creationId xmlns:p14="http://schemas.microsoft.com/office/powerpoint/2010/main" val="41215764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10708</TotalTime>
  <Words>1894</Words>
  <Application>Microsoft Macintosh PowerPoint</Application>
  <PresentationFormat>On-screen Show (4:3)</PresentationFormat>
  <Paragraphs>214</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Mars: Science and Engineering (Week 3)</vt:lpstr>
      <vt:lpstr>Course Outline</vt:lpstr>
      <vt:lpstr>PowerPoint Presentation</vt:lpstr>
      <vt:lpstr>US Mars Odyssey</vt:lpstr>
      <vt:lpstr>Digression: Challenges of Getting to Mars</vt:lpstr>
      <vt:lpstr>Mars Odyssey: Results</vt:lpstr>
      <vt:lpstr>US Mars Exploration Rovers [MERs]</vt:lpstr>
      <vt:lpstr>MER Science Plan</vt:lpstr>
      <vt:lpstr>Spirit and Opportunity Development</vt:lpstr>
      <vt:lpstr>Digression: Choosing a Landing Site</vt:lpstr>
      <vt:lpstr>MER landing sites</vt:lpstr>
      <vt:lpstr>Spirit’s ”Six Minutes of Terror” (Jan. 3, 2004)</vt:lpstr>
      <vt:lpstr>Spirit operations and findings</vt:lpstr>
      <vt:lpstr>Opportunity operations and findings</vt:lpstr>
      <vt:lpstr>ESA Mars Express Orbiter and Beagle Lander</vt:lpstr>
      <vt:lpstr>Mars Express Instruments</vt:lpstr>
      <vt:lpstr>Beagle Lander</vt:lpstr>
      <vt:lpstr>Mars Express Summary</vt:lpstr>
      <vt:lpstr>Mars Express Scientific Findings</vt:lpstr>
      <vt:lpstr>US Mars Reconnaissance Orbiter</vt:lpstr>
      <vt:lpstr>MRO Results</vt:lpstr>
      <vt:lpstr>MRO Results</vt:lpstr>
      <vt:lpstr>US Phoenix Lander</vt:lpstr>
      <vt:lpstr>Phoenix Lander Instrumentation and Overview</vt:lpstr>
      <vt:lpstr>Summary of Week 3</vt:lpstr>
      <vt:lpstr>What’s next</vt:lpstr>
    </vt:vector>
  </TitlesOfParts>
  <Company>CMU Department of Statistics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Mars: Science and Engineering</dc:title>
  <dc:creator>Howard Seltman</dc:creator>
  <cp:lastModifiedBy>Howard Seltman</cp:lastModifiedBy>
  <cp:revision>288</cp:revision>
  <dcterms:created xsi:type="dcterms:W3CDTF">2023-06-12T15:40:05Z</dcterms:created>
  <dcterms:modified xsi:type="dcterms:W3CDTF">2023-09-27T18:14:28Z</dcterms:modified>
</cp:coreProperties>
</file>